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5"/>
  </p:notesMasterIdLst>
  <p:sldIdLst>
    <p:sldId id="293" r:id="rId5"/>
    <p:sldId id="266" r:id="rId6"/>
    <p:sldId id="304" r:id="rId7"/>
    <p:sldId id="299" r:id="rId8"/>
    <p:sldId id="275" r:id="rId9"/>
    <p:sldId id="287" r:id="rId10"/>
    <p:sldId id="301" r:id="rId11"/>
    <p:sldId id="399" r:id="rId12"/>
    <p:sldId id="401" r:id="rId13"/>
    <p:sldId id="402" r:id="rId14"/>
    <p:sldId id="390" r:id="rId15"/>
    <p:sldId id="391" r:id="rId16"/>
    <p:sldId id="386" r:id="rId17"/>
    <p:sldId id="396" r:id="rId18"/>
    <p:sldId id="392" r:id="rId19"/>
    <p:sldId id="394" r:id="rId20"/>
    <p:sldId id="395" r:id="rId21"/>
    <p:sldId id="398" r:id="rId22"/>
    <p:sldId id="393" r:id="rId23"/>
    <p:sldId id="400" r:id="rId24"/>
    <p:sldId id="403" r:id="rId25"/>
    <p:sldId id="404" r:id="rId26"/>
    <p:sldId id="397" r:id="rId27"/>
    <p:sldId id="436" r:id="rId28"/>
    <p:sldId id="437" r:id="rId29"/>
    <p:sldId id="440" r:id="rId30"/>
    <p:sldId id="444" r:id="rId31"/>
    <p:sldId id="441" r:id="rId32"/>
    <p:sldId id="438" r:id="rId33"/>
    <p:sldId id="439" r:id="rId34"/>
    <p:sldId id="442" r:id="rId35"/>
    <p:sldId id="443" r:id="rId36"/>
    <p:sldId id="446" r:id="rId37"/>
    <p:sldId id="445" r:id="rId38"/>
    <p:sldId id="447" r:id="rId39"/>
    <p:sldId id="448" r:id="rId40"/>
    <p:sldId id="451" r:id="rId41"/>
    <p:sldId id="449" r:id="rId42"/>
    <p:sldId id="452" r:id="rId43"/>
    <p:sldId id="450" r:id="rId44"/>
    <p:sldId id="453" r:id="rId45"/>
    <p:sldId id="456" r:id="rId46"/>
    <p:sldId id="455" r:id="rId47"/>
    <p:sldId id="457" r:id="rId48"/>
    <p:sldId id="454" r:id="rId49"/>
    <p:sldId id="458" r:id="rId50"/>
    <p:sldId id="459" r:id="rId51"/>
    <p:sldId id="406" r:id="rId52"/>
    <p:sldId id="405" r:id="rId53"/>
    <p:sldId id="407" r:id="rId54"/>
    <p:sldId id="408" r:id="rId55"/>
    <p:sldId id="409" r:id="rId56"/>
    <p:sldId id="410" r:id="rId57"/>
    <p:sldId id="411" r:id="rId58"/>
    <p:sldId id="412" r:id="rId59"/>
    <p:sldId id="413" r:id="rId60"/>
    <p:sldId id="414" r:id="rId61"/>
    <p:sldId id="415" r:id="rId62"/>
    <p:sldId id="463" r:id="rId63"/>
    <p:sldId id="383" r:id="rId64"/>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69AA9-B303-47D9-8B22-5FDD963D5820}" v="44" dt="2024-02-08T12:00:43.50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94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DB069AA9-B303-47D9-8B22-5FDD963D5820}"/>
    <pc:docChg chg="custSel delSld modSld">
      <pc:chgData name="Gé Verbeek" userId="20d2065d-8055-4a68-a463-00777506795f" providerId="ADAL" clId="{DB069AA9-B303-47D9-8B22-5FDD963D5820}" dt="2024-02-08T12:00:43.507" v="91"/>
      <pc:docMkLst>
        <pc:docMk/>
      </pc:docMkLst>
      <pc:sldChg chg="del">
        <pc:chgData name="Gé Verbeek" userId="20d2065d-8055-4a68-a463-00777506795f" providerId="ADAL" clId="{DB069AA9-B303-47D9-8B22-5FDD963D5820}" dt="2024-02-06T07:53:39.736" v="34" actId="47"/>
        <pc:sldMkLst>
          <pc:docMk/>
          <pc:sldMk cId="4260736281" sldId="276"/>
        </pc:sldMkLst>
      </pc:sldChg>
      <pc:sldChg chg="delSp mod">
        <pc:chgData name="Gé Verbeek" userId="20d2065d-8055-4a68-a463-00777506795f" providerId="ADAL" clId="{DB069AA9-B303-47D9-8B22-5FDD963D5820}" dt="2024-02-06T07:53:15.761" v="0" actId="478"/>
        <pc:sldMkLst>
          <pc:docMk/>
          <pc:sldMk cId="1051437145" sldId="299"/>
        </pc:sldMkLst>
        <pc:picChg chg="del">
          <ac:chgData name="Gé Verbeek" userId="20d2065d-8055-4a68-a463-00777506795f" providerId="ADAL" clId="{DB069AA9-B303-47D9-8B22-5FDD963D5820}" dt="2024-02-06T07:53:15.761" v="0" actId="478"/>
          <ac:picMkLst>
            <pc:docMk/>
            <pc:sldMk cId="1051437145" sldId="299"/>
            <ac:picMk id="3" creationId="{E89A784A-49C3-F3AD-664E-BB1723D0A9B1}"/>
          </ac:picMkLst>
        </pc:picChg>
      </pc:sldChg>
      <pc:sldChg chg="modSp mod modAnim">
        <pc:chgData name="Gé Verbeek" userId="20d2065d-8055-4a68-a463-00777506795f" providerId="ADAL" clId="{DB069AA9-B303-47D9-8B22-5FDD963D5820}" dt="2024-02-08T11:46:28.267" v="46"/>
        <pc:sldMkLst>
          <pc:docMk/>
          <pc:sldMk cId="2766501046" sldId="301"/>
        </pc:sldMkLst>
        <pc:spChg chg="mod">
          <ac:chgData name="Gé Verbeek" userId="20d2065d-8055-4a68-a463-00777506795f" providerId="ADAL" clId="{DB069AA9-B303-47D9-8B22-5FDD963D5820}" dt="2024-02-08T11:45:30.001" v="36" actId="5793"/>
          <ac:spMkLst>
            <pc:docMk/>
            <pc:sldMk cId="2766501046" sldId="301"/>
            <ac:spMk id="4" creationId="{BE5E9AAC-8AFC-4CA9-B89F-13D11A0216BE}"/>
          </ac:spMkLst>
        </pc:spChg>
      </pc:sldChg>
      <pc:sldChg chg="modSp mod">
        <pc:chgData name="Gé Verbeek" userId="20d2065d-8055-4a68-a463-00777506795f" providerId="ADAL" clId="{DB069AA9-B303-47D9-8B22-5FDD963D5820}" dt="2024-02-06T07:53:20.960" v="33" actId="27636"/>
        <pc:sldMkLst>
          <pc:docMk/>
          <pc:sldMk cId="2707980406" sldId="383"/>
        </pc:sldMkLst>
        <pc:spChg chg="mod">
          <ac:chgData name="Gé Verbeek" userId="20d2065d-8055-4a68-a463-00777506795f" providerId="ADAL" clId="{DB069AA9-B303-47D9-8B22-5FDD963D5820}" dt="2024-02-06T07:53:20.960" v="33" actId="27636"/>
          <ac:spMkLst>
            <pc:docMk/>
            <pc:sldMk cId="2707980406" sldId="383"/>
            <ac:spMk id="5122" creationId="{80899F95-2E30-4511-922B-B88C19CF0D84}"/>
          </ac:spMkLst>
        </pc:spChg>
      </pc:sldChg>
      <pc:sldChg chg="modSp mod modAnim">
        <pc:chgData name="Gé Verbeek" userId="20d2065d-8055-4a68-a463-00777506795f" providerId="ADAL" clId="{DB069AA9-B303-47D9-8B22-5FDD963D5820}" dt="2024-02-08T11:47:59.186" v="52" actId="1076"/>
        <pc:sldMkLst>
          <pc:docMk/>
          <pc:sldMk cId="172263318" sldId="386"/>
        </pc:sldMkLst>
        <pc:picChg chg="mod">
          <ac:chgData name="Gé Verbeek" userId="20d2065d-8055-4a68-a463-00777506795f" providerId="ADAL" clId="{DB069AA9-B303-47D9-8B22-5FDD963D5820}" dt="2024-02-08T11:47:59.186" v="52" actId="1076"/>
          <ac:picMkLst>
            <pc:docMk/>
            <pc:sldMk cId="172263318" sldId="386"/>
            <ac:picMk id="2" creationId="{0728614D-74AD-400C-A0A0-25356E462CE7}"/>
          </ac:picMkLst>
        </pc:picChg>
      </pc:sldChg>
      <pc:sldChg chg="del">
        <pc:chgData name="Gé Verbeek" userId="20d2065d-8055-4a68-a463-00777506795f" providerId="ADAL" clId="{DB069AA9-B303-47D9-8B22-5FDD963D5820}" dt="2024-02-06T07:53:52.244" v="35" actId="47"/>
        <pc:sldMkLst>
          <pc:docMk/>
          <pc:sldMk cId="2852106234" sldId="387"/>
        </pc:sldMkLst>
      </pc:sldChg>
      <pc:sldChg chg="modSp mod modAnim">
        <pc:chgData name="Gé Verbeek" userId="20d2065d-8055-4a68-a463-00777506795f" providerId="ADAL" clId="{DB069AA9-B303-47D9-8B22-5FDD963D5820}" dt="2024-02-08T11:49:23.848" v="59" actId="20577"/>
        <pc:sldMkLst>
          <pc:docMk/>
          <pc:sldMk cId="2411429970" sldId="392"/>
        </pc:sldMkLst>
        <pc:spChg chg="mod">
          <ac:chgData name="Gé Verbeek" userId="20d2065d-8055-4a68-a463-00777506795f" providerId="ADAL" clId="{DB069AA9-B303-47D9-8B22-5FDD963D5820}" dt="2024-02-06T07:53:20.678" v="5" actId="27636"/>
          <ac:spMkLst>
            <pc:docMk/>
            <pc:sldMk cId="2411429970" sldId="392"/>
            <ac:spMk id="5122" creationId="{80899F95-2E30-4511-922B-B88C19CF0D84}"/>
          </ac:spMkLst>
        </pc:spChg>
        <pc:spChg chg="mod">
          <ac:chgData name="Gé Verbeek" userId="20d2065d-8055-4a68-a463-00777506795f" providerId="ADAL" clId="{DB069AA9-B303-47D9-8B22-5FDD963D5820}" dt="2024-02-08T11:49:23.848" v="59" actId="20577"/>
          <ac:spMkLst>
            <pc:docMk/>
            <pc:sldMk cId="2411429970" sldId="392"/>
            <ac:spMk id="7171" creationId="{E224BC8B-2913-4038-A10D-36A485D9D174}"/>
          </ac:spMkLst>
        </pc:spChg>
      </pc:sldChg>
      <pc:sldChg chg="modAnim">
        <pc:chgData name="Gé Verbeek" userId="20d2065d-8055-4a68-a463-00777506795f" providerId="ADAL" clId="{DB069AA9-B303-47D9-8B22-5FDD963D5820}" dt="2024-02-08T11:50:15.130" v="62"/>
        <pc:sldMkLst>
          <pc:docMk/>
          <pc:sldMk cId="1721299431" sldId="393"/>
        </pc:sldMkLst>
      </pc:sldChg>
      <pc:sldChg chg="modAnim">
        <pc:chgData name="Gé Verbeek" userId="20d2065d-8055-4a68-a463-00777506795f" providerId="ADAL" clId="{DB069AA9-B303-47D9-8B22-5FDD963D5820}" dt="2024-02-08T11:49:50.049" v="60"/>
        <pc:sldMkLst>
          <pc:docMk/>
          <pc:sldMk cId="3928022225" sldId="394"/>
        </pc:sldMkLst>
      </pc:sldChg>
      <pc:sldChg chg="modSp mod">
        <pc:chgData name="Gé Verbeek" userId="20d2065d-8055-4a68-a463-00777506795f" providerId="ADAL" clId="{DB069AA9-B303-47D9-8B22-5FDD963D5820}" dt="2024-02-06T07:53:20.678" v="6" actId="27636"/>
        <pc:sldMkLst>
          <pc:docMk/>
          <pc:sldMk cId="1501486061" sldId="395"/>
        </pc:sldMkLst>
        <pc:spChg chg="mod">
          <ac:chgData name="Gé Verbeek" userId="20d2065d-8055-4a68-a463-00777506795f" providerId="ADAL" clId="{DB069AA9-B303-47D9-8B22-5FDD963D5820}" dt="2024-02-06T07:53:20.678" v="6" actId="27636"/>
          <ac:spMkLst>
            <pc:docMk/>
            <pc:sldMk cId="1501486061" sldId="395"/>
            <ac:spMk id="5122" creationId="{80899F95-2E30-4511-922B-B88C19CF0D84}"/>
          </ac:spMkLst>
        </pc:spChg>
      </pc:sldChg>
      <pc:sldChg chg="modSp mod">
        <pc:chgData name="Gé Verbeek" userId="20d2065d-8055-4a68-a463-00777506795f" providerId="ADAL" clId="{DB069AA9-B303-47D9-8B22-5FDD963D5820}" dt="2024-02-08T11:48:47.818" v="55" actId="14100"/>
        <pc:sldMkLst>
          <pc:docMk/>
          <pc:sldMk cId="3661434805" sldId="396"/>
        </pc:sldMkLst>
        <pc:spChg chg="mod">
          <ac:chgData name="Gé Verbeek" userId="20d2065d-8055-4a68-a463-00777506795f" providerId="ADAL" clId="{DB069AA9-B303-47D9-8B22-5FDD963D5820}" dt="2024-02-08T11:48:44.982" v="54" actId="14100"/>
          <ac:spMkLst>
            <pc:docMk/>
            <pc:sldMk cId="3661434805" sldId="396"/>
            <ac:spMk id="5122" creationId="{80899F95-2E30-4511-922B-B88C19CF0D84}"/>
          </ac:spMkLst>
        </pc:spChg>
        <pc:picChg chg="mod">
          <ac:chgData name="Gé Verbeek" userId="20d2065d-8055-4a68-a463-00777506795f" providerId="ADAL" clId="{DB069AA9-B303-47D9-8B22-5FDD963D5820}" dt="2024-02-08T11:48:47.818" v="55" actId="14100"/>
          <ac:picMkLst>
            <pc:docMk/>
            <pc:sldMk cId="3661434805" sldId="396"/>
            <ac:picMk id="2" creationId="{FCB908B9-9967-432E-8B25-B3A26F9D2BBD}"/>
          </ac:picMkLst>
        </pc:picChg>
      </pc:sldChg>
      <pc:sldChg chg="modSp mod modAnim">
        <pc:chgData name="Gé Verbeek" userId="20d2065d-8055-4a68-a463-00777506795f" providerId="ADAL" clId="{DB069AA9-B303-47D9-8B22-5FDD963D5820}" dt="2024-02-08T11:50:02.852" v="61"/>
        <pc:sldMkLst>
          <pc:docMk/>
          <pc:sldMk cId="2431709243" sldId="398"/>
        </pc:sldMkLst>
        <pc:spChg chg="mod">
          <ac:chgData name="Gé Verbeek" userId="20d2065d-8055-4a68-a463-00777506795f" providerId="ADAL" clId="{DB069AA9-B303-47D9-8B22-5FDD963D5820}" dt="2024-02-06T07:53:20.693" v="7" actId="27636"/>
          <ac:spMkLst>
            <pc:docMk/>
            <pc:sldMk cId="2431709243" sldId="398"/>
            <ac:spMk id="5122" creationId="{80899F95-2E30-4511-922B-B88C19CF0D84}"/>
          </ac:spMkLst>
        </pc:spChg>
      </pc:sldChg>
      <pc:sldChg chg="modSp mod modAnim">
        <pc:chgData name="Gé Verbeek" userId="20d2065d-8055-4a68-a463-00777506795f" providerId="ADAL" clId="{DB069AA9-B303-47D9-8B22-5FDD963D5820}" dt="2024-02-08T11:46:38.264" v="48" actId="1076"/>
        <pc:sldMkLst>
          <pc:docMk/>
          <pc:sldMk cId="3670980163" sldId="399"/>
        </pc:sldMkLst>
        <pc:spChg chg="mod">
          <ac:chgData name="Gé Verbeek" userId="20d2065d-8055-4a68-a463-00777506795f" providerId="ADAL" clId="{DB069AA9-B303-47D9-8B22-5FDD963D5820}" dt="2024-02-06T07:53:20.652" v="1" actId="27636"/>
          <ac:spMkLst>
            <pc:docMk/>
            <pc:sldMk cId="3670980163" sldId="399"/>
            <ac:spMk id="5122" creationId="{80899F95-2E30-4511-922B-B88C19CF0D84}"/>
          </ac:spMkLst>
        </pc:spChg>
        <pc:picChg chg="mod">
          <ac:chgData name="Gé Verbeek" userId="20d2065d-8055-4a68-a463-00777506795f" providerId="ADAL" clId="{DB069AA9-B303-47D9-8B22-5FDD963D5820}" dt="2024-02-08T11:46:38.264" v="48" actId="1076"/>
          <ac:picMkLst>
            <pc:docMk/>
            <pc:sldMk cId="3670980163" sldId="399"/>
            <ac:picMk id="1026" creationId="{045E2E62-5E8F-4765-B210-770D3C2BDFBF}"/>
          </ac:picMkLst>
        </pc:picChg>
      </pc:sldChg>
      <pc:sldChg chg="modAnim">
        <pc:chgData name="Gé Verbeek" userId="20d2065d-8055-4a68-a463-00777506795f" providerId="ADAL" clId="{DB069AA9-B303-47D9-8B22-5FDD963D5820}" dt="2024-02-08T11:50:27.075" v="63"/>
        <pc:sldMkLst>
          <pc:docMk/>
          <pc:sldMk cId="1144584863" sldId="400"/>
        </pc:sldMkLst>
      </pc:sldChg>
      <pc:sldChg chg="modSp mod">
        <pc:chgData name="Gé Verbeek" userId="20d2065d-8055-4a68-a463-00777506795f" providerId="ADAL" clId="{DB069AA9-B303-47D9-8B22-5FDD963D5820}" dt="2024-02-06T07:53:20.660" v="2" actId="27636"/>
        <pc:sldMkLst>
          <pc:docMk/>
          <pc:sldMk cId="2830551913" sldId="401"/>
        </pc:sldMkLst>
        <pc:spChg chg="mod">
          <ac:chgData name="Gé Verbeek" userId="20d2065d-8055-4a68-a463-00777506795f" providerId="ADAL" clId="{DB069AA9-B303-47D9-8B22-5FDD963D5820}" dt="2024-02-06T07:53:20.660" v="2" actId="27636"/>
          <ac:spMkLst>
            <pc:docMk/>
            <pc:sldMk cId="2830551913" sldId="401"/>
            <ac:spMk id="5122" creationId="{80899F95-2E30-4511-922B-B88C19CF0D84}"/>
          </ac:spMkLst>
        </pc:spChg>
      </pc:sldChg>
      <pc:sldChg chg="modSp mod modAnim">
        <pc:chgData name="Gé Verbeek" userId="20d2065d-8055-4a68-a463-00777506795f" providerId="ADAL" clId="{DB069AA9-B303-47D9-8B22-5FDD963D5820}" dt="2024-02-08T11:47:09.675" v="50"/>
        <pc:sldMkLst>
          <pc:docMk/>
          <pc:sldMk cId="3673375582" sldId="402"/>
        </pc:sldMkLst>
        <pc:spChg chg="mod">
          <ac:chgData name="Gé Verbeek" userId="20d2065d-8055-4a68-a463-00777506795f" providerId="ADAL" clId="{DB069AA9-B303-47D9-8B22-5FDD963D5820}" dt="2024-02-06T07:53:20.670" v="3" actId="27636"/>
          <ac:spMkLst>
            <pc:docMk/>
            <pc:sldMk cId="3673375582" sldId="402"/>
            <ac:spMk id="5122" creationId="{80899F95-2E30-4511-922B-B88C19CF0D84}"/>
          </ac:spMkLst>
        </pc:spChg>
        <pc:picChg chg="mod">
          <ac:chgData name="Gé Verbeek" userId="20d2065d-8055-4a68-a463-00777506795f" providerId="ADAL" clId="{DB069AA9-B303-47D9-8B22-5FDD963D5820}" dt="2024-02-08T11:47:01.033" v="49" actId="1076"/>
          <ac:picMkLst>
            <pc:docMk/>
            <pc:sldMk cId="3673375582" sldId="402"/>
            <ac:picMk id="2" creationId="{4F32DAF9-9DF8-4B58-BE95-A237908DF33E}"/>
          </ac:picMkLst>
        </pc:picChg>
      </pc:sldChg>
      <pc:sldChg chg="addSp delSp modSp mod modAnim">
        <pc:chgData name="Gé Verbeek" userId="20d2065d-8055-4a68-a463-00777506795f" providerId="ADAL" clId="{DB069AA9-B303-47D9-8B22-5FDD963D5820}" dt="2024-02-08T11:55:57.858" v="65"/>
        <pc:sldMkLst>
          <pc:docMk/>
          <pc:sldMk cId="3978182138" sldId="403"/>
        </pc:sldMkLst>
        <pc:spChg chg="add del mod">
          <ac:chgData name="Gé Verbeek" userId="20d2065d-8055-4a68-a463-00777506795f" providerId="ADAL" clId="{DB069AA9-B303-47D9-8B22-5FDD963D5820}" dt="2024-02-08T11:55:57.858" v="65"/>
          <ac:spMkLst>
            <pc:docMk/>
            <pc:sldMk cId="3978182138" sldId="403"/>
            <ac:spMk id="3" creationId="{CF869527-491E-933A-C31D-434056E97BDF}"/>
          </ac:spMkLst>
        </pc:spChg>
        <pc:spChg chg="mod">
          <ac:chgData name="Gé Verbeek" userId="20d2065d-8055-4a68-a463-00777506795f" providerId="ADAL" clId="{DB069AA9-B303-47D9-8B22-5FDD963D5820}" dt="2024-02-06T07:53:20.693" v="8" actId="27636"/>
          <ac:spMkLst>
            <pc:docMk/>
            <pc:sldMk cId="3978182138" sldId="403"/>
            <ac:spMk id="5122" creationId="{80899F95-2E30-4511-922B-B88C19CF0D84}"/>
          </ac:spMkLst>
        </pc:spChg>
        <pc:picChg chg="add mod">
          <ac:chgData name="Gé Verbeek" userId="20d2065d-8055-4a68-a463-00777506795f" providerId="ADAL" clId="{DB069AA9-B303-47D9-8B22-5FDD963D5820}" dt="2024-02-08T11:55:57.858" v="65"/>
          <ac:picMkLst>
            <pc:docMk/>
            <pc:sldMk cId="3978182138" sldId="403"/>
            <ac:picMk id="4" creationId="{9668275E-096A-BD16-DD77-AC31FD1702D4}"/>
          </ac:picMkLst>
        </pc:picChg>
        <pc:picChg chg="del">
          <ac:chgData name="Gé Verbeek" userId="20d2065d-8055-4a68-a463-00777506795f" providerId="ADAL" clId="{DB069AA9-B303-47D9-8B22-5FDD963D5820}" dt="2024-02-08T11:55:08.148" v="64" actId="478"/>
          <ac:picMkLst>
            <pc:docMk/>
            <pc:sldMk cId="3978182138" sldId="403"/>
            <ac:picMk id="6" creationId="{DBCACE01-1EA4-4109-A534-A628488AD7BE}"/>
          </ac:picMkLst>
        </pc:picChg>
      </pc:sldChg>
      <pc:sldChg chg="modSp mod modAnim">
        <pc:chgData name="Gé Verbeek" userId="20d2065d-8055-4a68-a463-00777506795f" providerId="ADAL" clId="{DB069AA9-B303-47D9-8B22-5FDD963D5820}" dt="2024-02-08T11:56:32.050" v="66"/>
        <pc:sldMkLst>
          <pc:docMk/>
          <pc:sldMk cId="448738504" sldId="404"/>
        </pc:sldMkLst>
        <pc:spChg chg="mod">
          <ac:chgData name="Gé Verbeek" userId="20d2065d-8055-4a68-a463-00777506795f" providerId="ADAL" clId="{DB069AA9-B303-47D9-8B22-5FDD963D5820}" dt="2024-02-06T07:53:20.693" v="9" actId="27636"/>
          <ac:spMkLst>
            <pc:docMk/>
            <pc:sldMk cId="448738504" sldId="404"/>
            <ac:spMk id="5122" creationId="{80899F95-2E30-4511-922B-B88C19CF0D84}"/>
          </ac:spMkLst>
        </pc:spChg>
      </pc:sldChg>
      <pc:sldChg chg="modSp mod">
        <pc:chgData name="Gé Verbeek" userId="20d2065d-8055-4a68-a463-00777506795f" providerId="ADAL" clId="{DB069AA9-B303-47D9-8B22-5FDD963D5820}" dt="2024-02-06T07:53:20.791" v="17" actId="27636"/>
        <pc:sldMkLst>
          <pc:docMk/>
          <pc:sldMk cId="590674997" sldId="405"/>
        </pc:sldMkLst>
        <pc:spChg chg="mod">
          <ac:chgData name="Gé Verbeek" userId="20d2065d-8055-4a68-a463-00777506795f" providerId="ADAL" clId="{DB069AA9-B303-47D9-8B22-5FDD963D5820}" dt="2024-02-06T07:53:20.791" v="17" actId="27636"/>
          <ac:spMkLst>
            <pc:docMk/>
            <pc:sldMk cId="590674997" sldId="405"/>
            <ac:spMk id="5122" creationId="{80899F95-2E30-4511-922B-B88C19CF0D84}"/>
          </ac:spMkLst>
        </pc:spChg>
      </pc:sldChg>
      <pc:sldChg chg="modAnim">
        <pc:chgData name="Gé Verbeek" userId="20d2065d-8055-4a68-a463-00777506795f" providerId="ADAL" clId="{DB069AA9-B303-47D9-8B22-5FDD963D5820}" dt="2024-02-08T11:59:41.469" v="84"/>
        <pc:sldMkLst>
          <pc:docMk/>
          <pc:sldMk cId="3502262939" sldId="406"/>
        </pc:sldMkLst>
      </pc:sldChg>
      <pc:sldChg chg="modSp mod modAnim">
        <pc:chgData name="Gé Verbeek" userId="20d2065d-8055-4a68-a463-00777506795f" providerId="ADAL" clId="{DB069AA9-B303-47D9-8B22-5FDD963D5820}" dt="2024-02-08T12:00:11.070" v="85"/>
        <pc:sldMkLst>
          <pc:docMk/>
          <pc:sldMk cId="3808620438" sldId="407"/>
        </pc:sldMkLst>
        <pc:spChg chg="mod">
          <ac:chgData name="Gé Verbeek" userId="20d2065d-8055-4a68-a463-00777506795f" providerId="ADAL" clId="{DB069AA9-B303-47D9-8B22-5FDD963D5820}" dt="2024-02-06T07:53:20.798" v="18" actId="27636"/>
          <ac:spMkLst>
            <pc:docMk/>
            <pc:sldMk cId="3808620438" sldId="407"/>
            <ac:spMk id="5122" creationId="{80899F95-2E30-4511-922B-B88C19CF0D84}"/>
          </ac:spMkLst>
        </pc:spChg>
      </pc:sldChg>
      <pc:sldChg chg="modSp mod">
        <pc:chgData name="Gé Verbeek" userId="20d2065d-8055-4a68-a463-00777506795f" providerId="ADAL" clId="{DB069AA9-B303-47D9-8B22-5FDD963D5820}" dt="2024-02-06T07:53:20.802" v="19" actId="27636"/>
        <pc:sldMkLst>
          <pc:docMk/>
          <pc:sldMk cId="1998404409" sldId="408"/>
        </pc:sldMkLst>
        <pc:spChg chg="mod">
          <ac:chgData name="Gé Verbeek" userId="20d2065d-8055-4a68-a463-00777506795f" providerId="ADAL" clId="{DB069AA9-B303-47D9-8B22-5FDD963D5820}" dt="2024-02-06T07:53:20.802" v="19" actId="27636"/>
          <ac:spMkLst>
            <pc:docMk/>
            <pc:sldMk cId="1998404409" sldId="408"/>
            <ac:spMk id="5122" creationId="{80899F95-2E30-4511-922B-B88C19CF0D84}"/>
          </ac:spMkLst>
        </pc:spChg>
      </pc:sldChg>
      <pc:sldChg chg="modSp mod modAnim">
        <pc:chgData name="Gé Verbeek" userId="20d2065d-8055-4a68-a463-00777506795f" providerId="ADAL" clId="{DB069AA9-B303-47D9-8B22-5FDD963D5820}" dt="2024-02-08T12:00:24.231" v="87" actId="1076"/>
        <pc:sldMkLst>
          <pc:docMk/>
          <pc:sldMk cId="979527542" sldId="409"/>
        </pc:sldMkLst>
        <pc:spChg chg="mod">
          <ac:chgData name="Gé Verbeek" userId="20d2065d-8055-4a68-a463-00777506795f" providerId="ADAL" clId="{DB069AA9-B303-47D9-8B22-5FDD963D5820}" dt="2024-02-06T07:53:20.805" v="20" actId="27636"/>
          <ac:spMkLst>
            <pc:docMk/>
            <pc:sldMk cId="979527542" sldId="409"/>
            <ac:spMk id="5122" creationId="{80899F95-2E30-4511-922B-B88C19CF0D84}"/>
          </ac:spMkLst>
        </pc:spChg>
        <pc:picChg chg="mod">
          <ac:chgData name="Gé Verbeek" userId="20d2065d-8055-4a68-a463-00777506795f" providerId="ADAL" clId="{DB069AA9-B303-47D9-8B22-5FDD963D5820}" dt="2024-02-08T12:00:24.231" v="87" actId="1076"/>
          <ac:picMkLst>
            <pc:docMk/>
            <pc:sldMk cId="979527542" sldId="409"/>
            <ac:picMk id="2" creationId="{1201CBD8-2A6B-4B54-9598-80A9F5CF251A}"/>
          </ac:picMkLst>
        </pc:picChg>
      </pc:sldChg>
      <pc:sldChg chg="modSp mod modAnim">
        <pc:chgData name="Gé Verbeek" userId="20d2065d-8055-4a68-a463-00777506795f" providerId="ADAL" clId="{DB069AA9-B303-47D9-8B22-5FDD963D5820}" dt="2024-02-08T12:00:28.942" v="88"/>
        <pc:sldMkLst>
          <pc:docMk/>
          <pc:sldMk cId="2308289490" sldId="410"/>
        </pc:sldMkLst>
        <pc:spChg chg="mod">
          <ac:chgData name="Gé Verbeek" userId="20d2065d-8055-4a68-a463-00777506795f" providerId="ADAL" clId="{DB069AA9-B303-47D9-8B22-5FDD963D5820}" dt="2024-02-06T07:53:20.805" v="22" actId="27636"/>
          <ac:spMkLst>
            <pc:docMk/>
            <pc:sldMk cId="2308289490" sldId="410"/>
            <ac:spMk id="5122" creationId="{80899F95-2E30-4511-922B-B88C19CF0D84}"/>
          </ac:spMkLst>
        </pc:spChg>
        <pc:spChg chg="mod">
          <ac:chgData name="Gé Verbeek" userId="20d2065d-8055-4a68-a463-00777506795f" providerId="ADAL" clId="{DB069AA9-B303-47D9-8B22-5FDD963D5820}" dt="2024-02-06T07:53:20.805" v="21" actId="27636"/>
          <ac:spMkLst>
            <pc:docMk/>
            <pc:sldMk cId="2308289490" sldId="410"/>
            <ac:spMk id="7171" creationId="{E224BC8B-2913-4038-A10D-36A485D9D174}"/>
          </ac:spMkLst>
        </pc:spChg>
      </pc:sldChg>
      <pc:sldChg chg="modSp mod modAnim">
        <pc:chgData name="Gé Verbeek" userId="20d2065d-8055-4a68-a463-00777506795f" providerId="ADAL" clId="{DB069AA9-B303-47D9-8B22-5FDD963D5820}" dt="2024-02-08T12:00:43.507" v="91"/>
        <pc:sldMkLst>
          <pc:docMk/>
          <pc:sldMk cId="1927321251" sldId="411"/>
        </pc:sldMkLst>
        <pc:spChg chg="mod">
          <ac:chgData name="Gé Verbeek" userId="20d2065d-8055-4a68-a463-00777506795f" providerId="ADAL" clId="{DB069AA9-B303-47D9-8B22-5FDD963D5820}" dt="2024-02-06T07:53:20.805" v="23" actId="27636"/>
          <ac:spMkLst>
            <pc:docMk/>
            <pc:sldMk cId="1927321251" sldId="411"/>
            <ac:spMk id="5122" creationId="{80899F95-2E30-4511-922B-B88C19CF0D84}"/>
          </ac:spMkLst>
        </pc:spChg>
        <pc:spChg chg="mod">
          <ac:chgData name="Gé Verbeek" userId="20d2065d-8055-4a68-a463-00777506795f" providerId="ADAL" clId="{DB069AA9-B303-47D9-8B22-5FDD963D5820}" dt="2024-02-06T07:53:20.819" v="24" actId="27636"/>
          <ac:spMkLst>
            <pc:docMk/>
            <pc:sldMk cId="1927321251" sldId="411"/>
            <ac:spMk id="7171" creationId="{E224BC8B-2913-4038-A10D-36A485D9D174}"/>
          </ac:spMkLst>
        </pc:spChg>
      </pc:sldChg>
      <pc:sldChg chg="modSp mod modAnim">
        <pc:chgData name="Gé Verbeek" userId="20d2065d-8055-4a68-a463-00777506795f" providerId="ADAL" clId="{DB069AA9-B303-47D9-8B22-5FDD963D5820}" dt="2024-02-08T12:00:38.632" v="90"/>
        <pc:sldMkLst>
          <pc:docMk/>
          <pc:sldMk cId="811132359" sldId="412"/>
        </pc:sldMkLst>
        <pc:spChg chg="mod">
          <ac:chgData name="Gé Verbeek" userId="20d2065d-8055-4a68-a463-00777506795f" providerId="ADAL" clId="{DB069AA9-B303-47D9-8B22-5FDD963D5820}" dt="2024-02-06T07:53:20.819" v="25" actId="27636"/>
          <ac:spMkLst>
            <pc:docMk/>
            <pc:sldMk cId="811132359" sldId="412"/>
            <ac:spMk id="5122" creationId="{80899F95-2E30-4511-922B-B88C19CF0D84}"/>
          </ac:spMkLst>
        </pc:spChg>
      </pc:sldChg>
      <pc:sldChg chg="modSp mod modAnim">
        <pc:chgData name="Gé Verbeek" userId="20d2065d-8055-4a68-a463-00777506795f" providerId="ADAL" clId="{DB069AA9-B303-47D9-8B22-5FDD963D5820}" dt="2024-02-08T12:00:33.956" v="89"/>
        <pc:sldMkLst>
          <pc:docMk/>
          <pc:sldMk cId="4123941894" sldId="413"/>
        </pc:sldMkLst>
        <pc:spChg chg="mod">
          <ac:chgData name="Gé Verbeek" userId="20d2065d-8055-4a68-a463-00777506795f" providerId="ADAL" clId="{DB069AA9-B303-47D9-8B22-5FDD963D5820}" dt="2024-02-06T07:53:20.819" v="26" actId="27636"/>
          <ac:spMkLst>
            <pc:docMk/>
            <pc:sldMk cId="4123941894" sldId="413"/>
            <ac:spMk id="5122" creationId="{80899F95-2E30-4511-922B-B88C19CF0D84}"/>
          </ac:spMkLst>
        </pc:spChg>
        <pc:spChg chg="mod">
          <ac:chgData name="Gé Verbeek" userId="20d2065d-8055-4a68-a463-00777506795f" providerId="ADAL" clId="{DB069AA9-B303-47D9-8B22-5FDD963D5820}" dt="2024-02-06T07:53:20.835" v="27" actId="27636"/>
          <ac:spMkLst>
            <pc:docMk/>
            <pc:sldMk cId="4123941894" sldId="413"/>
            <ac:spMk id="7171" creationId="{E224BC8B-2913-4038-A10D-36A485D9D174}"/>
          </ac:spMkLst>
        </pc:spChg>
      </pc:sldChg>
      <pc:sldChg chg="modSp mod">
        <pc:chgData name="Gé Verbeek" userId="20d2065d-8055-4a68-a463-00777506795f" providerId="ADAL" clId="{DB069AA9-B303-47D9-8B22-5FDD963D5820}" dt="2024-02-06T07:53:20.867" v="29" actId="27636"/>
        <pc:sldMkLst>
          <pc:docMk/>
          <pc:sldMk cId="1208255823" sldId="414"/>
        </pc:sldMkLst>
        <pc:spChg chg="mod">
          <ac:chgData name="Gé Verbeek" userId="20d2065d-8055-4a68-a463-00777506795f" providerId="ADAL" clId="{DB069AA9-B303-47D9-8B22-5FDD963D5820}" dt="2024-02-06T07:53:20.835" v="28" actId="27636"/>
          <ac:spMkLst>
            <pc:docMk/>
            <pc:sldMk cId="1208255823" sldId="414"/>
            <ac:spMk id="5122" creationId="{80899F95-2E30-4511-922B-B88C19CF0D84}"/>
          </ac:spMkLst>
        </pc:spChg>
        <pc:spChg chg="mod">
          <ac:chgData name="Gé Verbeek" userId="20d2065d-8055-4a68-a463-00777506795f" providerId="ADAL" clId="{DB069AA9-B303-47D9-8B22-5FDD963D5820}" dt="2024-02-06T07:53:20.867" v="29" actId="27636"/>
          <ac:spMkLst>
            <pc:docMk/>
            <pc:sldMk cId="1208255823" sldId="414"/>
            <ac:spMk id="7171" creationId="{E224BC8B-2913-4038-A10D-36A485D9D174}"/>
          </ac:spMkLst>
        </pc:spChg>
      </pc:sldChg>
      <pc:sldChg chg="modSp mod">
        <pc:chgData name="Gé Verbeek" userId="20d2065d-8055-4a68-a463-00777506795f" providerId="ADAL" clId="{DB069AA9-B303-47D9-8B22-5FDD963D5820}" dt="2024-02-06T07:53:20.897" v="31" actId="27636"/>
        <pc:sldMkLst>
          <pc:docMk/>
          <pc:sldMk cId="2543031494" sldId="415"/>
        </pc:sldMkLst>
        <pc:spChg chg="mod">
          <ac:chgData name="Gé Verbeek" userId="20d2065d-8055-4a68-a463-00777506795f" providerId="ADAL" clId="{DB069AA9-B303-47D9-8B22-5FDD963D5820}" dt="2024-02-06T07:53:20.867" v="30" actId="27636"/>
          <ac:spMkLst>
            <pc:docMk/>
            <pc:sldMk cId="2543031494" sldId="415"/>
            <ac:spMk id="5122" creationId="{80899F95-2E30-4511-922B-B88C19CF0D84}"/>
          </ac:spMkLst>
        </pc:spChg>
        <pc:spChg chg="mod">
          <ac:chgData name="Gé Verbeek" userId="20d2065d-8055-4a68-a463-00777506795f" providerId="ADAL" clId="{DB069AA9-B303-47D9-8B22-5FDD963D5820}" dt="2024-02-06T07:53:20.897" v="31" actId="27636"/>
          <ac:spMkLst>
            <pc:docMk/>
            <pc:sldMk cId="2543031494" sldId="415"/>
            <ac:spMk id="7171" creationId="{E224BC8B-2913-4038-A10D-36A485D9D174}"/>
          </ac:spMkLst>
        </pc:spChg>
      </pc:sldChg>
      <pc:sldChg chg="modSp mod modAnim">
        <pc:chgData name="Gé Verbeek" userId="20d2065d-8055-4a68-a463-00777506795f" providerId="ADAL" clId="{DB069AA9-B303-47D9-8B22-5FDD963D5820}" dt="2024-02-08T11:56:54.215" v="67"/>
        <pc:sldMkLst>
          <pc:docMk/>
          <pc:sldMk cId="4096515722" sldId="436"/>
        </pc:sldMkLst>
        <pc:spChg chg="mod">
          <ac:chgData name="Gé Verbeek" userId="20d2065d-8055-4a68-a463-00777506795f" providerId="ADAL" clId="{DB069AA9-B303-47D9-8B22-5FDD963D5820}" dt="2024-02-06T07:53:20.711" v="10" actId="27636"/>
          <ac:spMkLst>
            <pc:docMk/>
            <pc:sldMk cId="4096515722" sldId="436"/>
            <ac:spMk id="3" creationId="{EA42F713-1A1D-4641-92E5-6813CDC42B89}"/>
          </ac:spMkLst>
        </pc:spChg>
      </pc:sldChg>
      <pc:sldChg chg="modAnim">
        <pc:chgData name="Gé Verbeek" userId="20d2065d-8055-4a68-a463-00777506795f" providerId="ADAL" clId="{DB069AA9-B303-47D9-8B22-5FDD963D5820}" dt="2024-02-08T11:56:58.809" v="68"/>
        <pc:sldMkLst>
          <pc:docMk/>
          <pc:sldMk cId="2828395279" sldId="437"/>
        </pc:sldMkLst>
      </pc:sldChg>
      <pc:sldChg chg="modSp mod">
        <pc:chgData name="Gé Verbeek" userId="20d2065d-8055-4a68-a463-00777506795f" providerId="ADAL" clId="{DB069AA9-B303-47D9-8B22-5FDD963D5820}" dt="2024-02-06T07:53:20.727" v="11" actId="27636"/>
        <pc:sldMkLst>
          <pc:docMk/>
          <pc:sldMk cId="3752993366" sldId="440"/>
        </pc:sldMkLst>
        <pc:spChg chg="mod">
          <ac:chgData name="Gé Verbeek" userId="20d2065d-8055-4a68-a463-00777506795f" providerId="ADAL" clId="{DB069AA9-B303-47D9-8B22-5FDD963D5820}" dt="2024-02-06T07:53:20.727" v="11" actId="27636"/>
          <ac:spMkLst>
            <pc:docMk/>
            <pc:sldMk cId="3752993366" sldId="440"/>
            <ac:spMk id="3" creationId="{EA42F713-1A1D-4641-92E5-6813CDC42B89}"/>
          </ac:spMkLst>
        </pc:spChg>
      </pc:sldChg>
      <pc:sldChg chg="modSp mod modAnim">
        <pc:chgData name="Gé Verbeek" userId="20d2065d-8055-4a68-a463-00777506795f" providerId="ADAL" clId="{DB069AA9-B303-47D9-8B22-5FDD963D5820}" dt="2024-02-08T11:57:09.039" v="69"/>
        <pc:sldMkLst>
          <pc:docMk/>
          <pc:sldMk cId="1842404532" sldId="441"/>
        </pc:sldMkLst>
        <pc:spChg chg="mod">
          <ac:chgData name="Gé Verbeek" userId="20d2065d-8055-4a68-a463-00777506795f" providerId="ADAL" clId="{DB069AA9-B303-47D9-8B22-5FDD963D5820}" dt="2024-02-06T07:53:20.735" v="12" actId="27636"/>
          <ac:spMkLst>
            <pc:docMk/>
            <pc:sldMk cId="1842404532" sldId="441"/>
            <ac:spMk id="3" creationId="{EA42F713-1A1D-4641-92E5-6813CDC42B89}"/>
          </ac:spMkLst>
        </pc:spChg>
      </pc:sldChg>
      <pc:sldChg chg="modSp mod modAnim">
        <pc:chgData name="Gé Verbeek" userId="20d2065d-8055-4a68-a463-00777506795f" providerId="ADAL" clId="{DB069AA9-B303-47D9-8B22-5FDD963D5820}" dt="2024-02-08T11:57:49.401" v="75" actId="1076"/>
        <pc:sldMkLst>
          <pc:docMk/>
          <pc:sldMk cId="132264177" sldId="443"/>
        </pc:sldMkLst>
        <pc:spChg chg="mod">
          <ac:chgData name="Gé Verbeek" userId="20d2065d-8055-4a68-a463-00777506795f" providerId="ADAL" clId="{DB069AA9-B303-47D9-8B22-5FDD963D5820}" dt="2024-02-08T11:57:43.569" v="73" actId="120"/>
          <ac:spMkLst>
            <pc:docMk/>
            <pc:sldMk cId="132264177" sldId="443"/>
            <ac:spMk id="2" creationId="{B97D471D-1130-4F23-BF38-05D141159C42}"/>
          </ac:spMkLst>
        </pc:spChg>
        <pc:spChg chg="mod">
          <ac:chgData name="Gé Verbeek" userId="20d2065d-8055-4a68-a463-00777506795f" providerId="ADAL" clId="{DB069AA9-B303-47D9-8B22-5FDD963D5820}" dt="2024-02-06T07:53:20.741" v="13" actId="27636"/>
          <ac:spMkLst>
            <pc:docMk/>
            <pc:sldMk cId="132264177" sldId="443"/>
            <ac:spMk id="3" creationId="{EA42F713-1A1D-4641-92E5-6813CDC42B89}"/>
          </ac:spMkLst>
        </pc:spChg>
        <pc:picChg chg="mod">
          <ac:chgData name="Gé Verbeek" userId="20d2065d-8055-4a68-a463-00777506795f" providerId="ADAL" clId="{DB069AA9-B303-47D9-8B22-5FDD963D5820}" dt="2024-02-08T11:57:49.401" v="75" actId="1076"/>
          <ac:picMkLst>
            <pc:docMk/>
            <pc:sldMk cId="132264177" sldId="443"/>
            <ac:picMk id="4" creationId="{DC0F9413-6FCB-4B2D-951D-F49D27AB4A44}"/>
          </ac:picMkLst>
        </pc:picChg>
      </pc:sldChg>
      <pc:sldChg chg="modSp mod modAnim">
        <pc:chgData name="Gé Verbeek" userId="20d2065d-8055-4a68-a463-00777506795f" providerId="ADAL" clId="{DB069AA9-B303-47D9-8B22-5FDD963D5820}" dt="2024-02-08T11:57:58.299" v="76"/>
        <pc:sldMkLst>
          <pc:docMk/>
          <pc:sldMk cId="3458357132" sldId="446"/>
        </pc:sldMkLst>
        <pc:spChg chg="mod">
          <ac:chgData name="Gé Verbeek" userId="20d2065d-8055-4a68-a463-00777506795f" providerId="ADAL" clId="{DB069AA9-B303-47D9-8B22-5FDD963D5820}" dt="2024-02-06T07:53:20.756" v="14" actId="27636"/>
          <ac:spMkLst>
            <pc:docMk/>
            <pc:sldMk cId="3458357132" sldId="446"/>
            <ac:spMk id="3" creationId="{EA42F713-1A1D-4641-92E5-6813CDC42B89}"/>
          </ac:spMkLst>
        </pc:spChg>
      </pc:sldChg>
      <pc:sldChg chg="modAnim">
        <pc:chgData name="Gé Verbeek" userId="20d2065d-8055-4a68-a463-00777506795f" providerId="ADAL" clId="{DB069AA9-B303-47D9-8B22-5FDD963D5820}" dt="2024-02-08T11:58:25.290" v="77"/>
        <pc:sldMkLst>
          <pc:docMk/>
          <pc:sldMk cId="4244725616" sldId="447"/>
        </pc:sldMkLst>
      </pc:sldChg>
      <pc:sldChg chg="modAnim">
        <pc:chgData name="Gé Verbeek" userId="20d2065d-8055-4a68-a463-00777506795f" providerId="ADAL" clId="{DB069AA9-B303-47D9-8B22-5FDD963D5820}" dt="2024-02-08T11:58:42.463" v="78"/>
        <pc:sldMkLst>
          <pc:docMk/>
          <pc:sldMk cId="1881493617" sldId="449"/>
        </pc:sldMkLst>
      </pc:sldChg>
      <pc:sldChg chg="modAnim">
        <pc:chgData name="Gé Verbeek" userId="20d2065d-8055-4a68-a463-00777506795f" providerId="ADAL" clId="{DB069AA9-B303-47D9-8B22-5FDD963D5820}" dt="2024-02-08T11:58:50.558" v="79"/>
        <pc:sldMkLst>
          <pc:docMk/>
          <pc:sldMk cId="3417501831" sldId="452"/>
        </pc:sldMkLst>
      </pc:sldChg>
      <pc:sldChg chg="modAnim">
        <pc:chgData name="Gé Verbeek" userId="20d2065d-8055-4a68-a463-00777506795f" providerId="ADAL" clId="{DB069AA9-B303-47D9-8B22-5FDD963D5820}" dt="2024-02-08T11:58:57.430" v="80"/>
        <pc:sldMkLst>
          <pc:docMk/>
          <pc:sldMk cId="1499264963" sldId="453"/>
        </pc:sldMkLst>
      </pc:sldChg>
      <pc:sldChg chg="modSp mod modAnim">
        <pc:chgData name="Gé Verbeek" userId="20d2065d-8055-4a68-a463-00777506795f" providerId="ADAL" clId="{DB069AA9-B303-47D9-8B22-5FDD963D5820}" dt="2024-02-08T11:59:07.264" v="82"/>
        <pc:sldMkLst>
          <pc:docMk/>
          <pc:sldMk cId="1248647179" sldId="455"/>
        </pc:sldMkLst>
        <pc:spChg chg="mod">
          <ac:chgData name="Gé Verbeek" userId="20d2065d-8055-4a68-a463-00777506795f" providerId="ADAL" clId="{DB069AA9-B303-47D9-8B22-5FDD963D5820}" dt="2024-02-06T07:53:20.772" v="15" actId="27636"/>
          <ac:spMkLst>
            <pc:docMk/>
            <pc:sldMk cId="1248647179" sldId="455"/>
            <ac:spMk id="2" creationId="{B97D471D-1130-4F23-BF38-05D141159C42}"/>
          </ac:spMkLst>
        </pc:spChg>
      </pc:sldChg>
      <pc:sldChg chg="modAnim">
        <pc:chgData name="Gé Verbeek" userId="20d2065d-8055-4a68-a463-00777506795f" providerId="ADAL" clId="{DB069AA9-B303-47D9-8B22-5FDD963D5820}" dt="2024-02-08T11:59:02.465" v="81"/>
        <pc:sldMkLst>
          <pc:docMk/>
          <pc:sldMk cId="842107577" sldId="456"/>
        </pc:sldMkLst>
      </pc:sldChg>
      <pc:sldChg chg="modSp mod modAnim">
        <pc:chgData name="Gé Verbeek" userId="20d2065d-8055-4a68-a463-00777506795f" providerId="ADAL" clId="{DB069AA9-B303-47D9-8B22-5FDD963D5820}" dt="2024-02-08T11:59:17.419" v="83"/>
        <pc:sldMkLst>
          <pc:docMk/>
          <pc:sldMk cId="3946687976" sldId="458"/>
        </pc:sldMkLst>
        <pc:spChg chg="mod">
          <ac:chgData name="Gé Verbeek" userId="20d2065d-8055-4a68-a463-00777506795f" providerId="ADAL" clId="{DB069AA9-B303-47D9-8B22-5FDD963D5820}" dt="2024-02-06T07:53:20.772" v="16" actId="27636"/>
          <ac:spMkLst>
            <pc:docMk/>
            <pc:sldMk cId="3946687976" sldId="458"/>
            <ac:spMk id="2" creationId="{B97D471D-1130-4F23-BF38-05D141159C42}"/>
          </ac:spMkLst>
        </pc:spChg>
      </pc:sldChg>
      <pc:sldChg chg="modSp mod">
        <pc:chgData name="Gé Verbeek" userId="20d2065d-8055-4a68-a463-00777506795f" providerId="ADAL" clId="{DB069AA9-B303-47D9-8B22-5FDD963D5820}" dt="2024-02-06T07:53:20.931" v="32" actId="27636"/>
        <pc:sldMkLst>
          <pc:docMk/>
          <pc:sldMk cId="1164164843" sldId="463"/>
        </pc:sldMkLst>
        <pc:spChg chg="mod">
          <ac:chgData name="Gé Verbeek" userId="20d2065d-8055-4a68-a463-00777506795f" providerId="ADAL" clId="{DB069AA9-B303-47D9-8B22-5FDD963D5820}" dt="2024-02-06T07:53:20.931" v="32" actId="27636"/>
          <ac:spMkLst>
            <pc:docMk/>
            <pc:sldMk cId="1164164843" sldId="463"/>
            <ac:spMk id="3" creationId="{EA42F713-1A1D-4641-92E5-6813CDC42B89}"/>
          </ac:spMkLst>
        </pc:spChg>
      </pc:sldChg>
      <pc:sldMasterChg chg="delSldLayout">
        <pc:chgData name="Gé Verbeek" userId="20d2065d-8055-4a68-a463-00777506795f" providerId="ADAL" clId="{DB069AA9-B303-47D9-8B22-5FDD963D5820}" dt="2024-02-06T07:53:39.736" v="34" actId="47"/>
        <pc:sldMasterMkLst>
          <pc:docMk/>
          <pc:sldMasterMk cId="3350356833" sldId="2147483648"/>
        </pc:sldMasterMkLst>
        <pc:sldLayoutChg chg="del">
          <pc:chgData name="Gé Verbeek" userId="20d2065d-8055-4a68-a463-00777506795f" providerId="ADAL" clId="{DB069AA9-B303-47D9-8B22-5FDD963D5820}" dt="2024-02-06T07:53:39.736" v="34" actId="47"/>
          <pc:sldLayoutMkLst>
            <pc:docMk/>
            <pc:sldMasterMk cId="3350356833" sldId="2147483648"/>
            <pc:sldLayoutMk cId="3925705140"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A0A8B-5434-4ADD-8412-E43365D00F70}" type="datetimeFigureOut">
              <a:rPr lang="nl-NL" smtClean="0"/>
              <a:t>8-2-2024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0C78E-EE73-49A1-9641-9C50526B4E04}" type="slidenum">
              <a:rPr lang="nl-NL" smtClean="0"/>
              <a:t>‹nr.›</a:t>
            </a:fld>
            <a:endParaRPr lang="nl-NL"/>
          </a:p>
        </p:txBody>
      </p:sp>
    </p:spTree>
    <p:extLst>
      <p:ext uri="{BB962C8B-B14F-4D97-AF65-F5344CB8AC3E}">
        <p14:creationId xmlns:p14="http://schemas.microsoft.com/office/powerpoint/2010/main" val="50479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882975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6449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288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5652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66953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52613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67841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1049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4654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2730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7154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8826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4226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83512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454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2822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45768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32988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60</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75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07129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00240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2051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2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05601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37810C9-7125-43D1-9871-930FCE97917F}"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8723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8-2-2024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421095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8-2-2024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30282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8-2-2024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231249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6191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8-2-2024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1541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7E5B444D-DE56-F946-A2E9-6461E03F63F4}" type="datetimeFigureOut">
              <a:rPr lang="nl-NL" smtClean="0"/>
              <a:t>8-2-2024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5939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8-2-2024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257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7E5B444D-DE56-F946-A2E9-6461E03F63F4}" type="datetimeFigureOut">
              <a:rPr lang="nl-NL" smtClean="0"/>
              <a:t>8-2-2024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271329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7E5B444D-DE56-F946-A2E9-6461E03F63F4}" type="datetimeFigureOut">
              <a:rPr lang="nl-NL" smtClean="0"/>
              <a:t>8-2-2024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17186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E5B444D-DE56-F946-A2E9-6461E03F63F4}" type="datetimeFigureOut">
              <a:rPr lang="nl-NL" smtClean="0"/>
              <a:t>8-2-2024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18316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8-2-2024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1996768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7E5B444D-DE56-F946-A2E9-6461E03F63F4}" type="datetimeFigureOut">
              <a:rPr lang="nl-NL" smtClean="0"/>
              <a:t>8-2-2024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4BBCAE-B07D-8E43-A032-8A5286326B98}" type="slidenum">
              <a:rPr lang="nl-NL" smtClean="0"/>
              <a:t>‹nr.›</a:t>
            </a:fld>
            <a:endParaRPr lang="nl-NL"/>
          </a:p>
        </p:txBody>
      </p:sp>
    </p:spTree>
    <p:extLst>
      <p:ext uri="{BB962C8B-B14F-4D97-AF65-F5344CB8AC3E}">
        <p14:creationId xmlns:p14="http://schemas.microsoft.com/office/powerpoint/2010/main" val="3780291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B444D-DE56-F946-A2E9-6461E03F63F4}" type="datetimeFigureOut">
              <a:rPr lang="nl-NL" smtClean="0"/>
              <a:t>8-2-2024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4BBCAE-B07D-8E43-A032-8A5286326B98}" type="slidenum">
              <a:rPr lang="nl-NL" smtClean="0"/>
              <a:t>‹nr.›</a:t>
            </a:fld>
            <a:endParaRPr lang="nl-NL"/>
          </a:p>
        </p:txBody>
      </p:sp>
    </p:spTree>
    <p:extLst>
      <p:ext uri="{BB962C8B-B14F-4D97-AF65-F5344CB8AC3E}">
        <p14:creationId xmlns:p14="http://schemas.microsoft.com/office/powerpoint/2010/main" val="3350356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ZOo75p1fMIA" TargetMode="Externa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48PqOl0foV8?feature=oembed" TargetMode="Externa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z7YMwkgyd5M"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eB5LOUdoJ9A"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C0m50C8ZG_c"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8GI235NghhY"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pt2HAU6ooIs"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https://www.youtube.com/embed/4dUERTerIXk"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ideo" Target="https://www.youtube.com/embed/Y2hedaIRyMY"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loonbedrijfberkers.nl/tuinbouw"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vanveldhoven.nl/home/" TargetMode="External"/><Relationship Id="rId4" Type="http://schemas.openxmlformats.org/officeDocument/2006/relationships/hyperlink" Target="https://www.vanettenbv.nl/"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2FFD597-ED61-41F6-BE32-04744DC28F14}"/>
              </a:ext>
            </a:extLst>
          </p:cNvPr>
          <p:cNvPicPr>
            <a:picLocks noChangeAspect="1"/>
          </p:cNvPicPr>
          <p:nvPr/>
        </p:nvPicPr>
        <p:blipFill>
          <a:blip r:embed="rId2"/>
          <a:stretch>
            <a:fillRect/>
          </a:stretch>
        </p:blipFill>
        <p:spPr>
          <a:xfrm>
            <a:off x="914399" y="1630362"/>
            <a:ext cx="7200901" cy="3810000"/>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3"/>
          <a:stretch>
            <a:fillRect/>
          </a:stretch>
        </p:blipFill>
        <p:spPr>
          <a:xfrm>
            <a:off x="6605852" y="0"/>
            <a:ext cx="2347163" cy="1079086"/>
          </a:xfrm>
          <a:prstGeom prst="rect">
            <a:avLst/>
          </a:prstGeom>
        </p:spPr>
      </p:pic>
      <p:pic>
        <p:nvPicPr>
          <p:cNvPr id="5" name="Afbeelding 4">
            <a:extLst>
              <a:ext uri="{FF2B5EF4-FFF2-40B4-BE49-F238E27FC236}">
                <a16:creationId xmlns:a16="http://schemas.microsoft.com/office/drawing/2014/main" id="{DBCFD141-7121-4AA8-ABA8-51C84FA78955}"/>
              </a:ext>
            </a:extLst>
          </p:cNvPr>
          <p:cNvPicPr>
            <a:picLocks noChangeAspect="1"/>
          </p:cNvPicPr>
          <p:nvPr/>
        </p:nvPicPr>
        <p:blipFill>
          <a:blip r:embed="rId4"/>
          <a:stretch>
            <a:fillRect/>
          </a:stretch>
        </p:blipFill>
        <p:spPr>
          <a:xfrm>
            <a:off x="4445391" y="1630363"/>
            <a:ext cx="3669909" cy="3810000"/>
          </a:xfrm>
          <a:prstGeom prst="rect">
            <a:avLst/>
          </a:prstGeom>
        </p:spPr>
      </p:pic>
    </p:spTree>
    <p:extLst>
      <p:ext uri="{BB962C8B-B14F-4D97-AF65-F5344CB8AC3E}">
        <p14:creationId xmlns:p14="http://schemas.microsoft.com/office/powerpoint/2010/main" val="3411393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Composthoop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lvl="1">
              <a:defRPr/>
            </a:pPr>
            <a:r>
              <a:rPr lang="nl-NL" sz="2400" dirty="0"/>
              <a:t>Bij een composthoop komt het groene afval terecht in een bak waar het net zo lang verteert tot er bijna niets van overblijft. </a:t>
            </a:r>
          </a:p>
          <a:p>
            <a:pPr lvl="1">
              <a:defRPr/>
            </a:pPr>
            <a:endParaRPr lang="nl-NL" sz="2400" dirty="0"/>
          </a:p>
          <a:p>
            <a:pPr lvl="1">
              <a:defRPr/>
            </a:pPr>
            <a:r>
              <a:rPr lang="nl-NL" sz="2400" dirty="0"/>
              <a:t>Je moet er dan wel op letten dat het afval in de compostbak ook werkelijk plantaardig afval is. </a:t>
            </a:r>
          </a:p>
        </p:txBody>
      </p:sp>
      <p:pic>
        <p:nvPicPr>
          <p:cNvPr id="2" name="Afbeelding 1">
            <a:extLst>
              <a:ext uri="{FF2B5EF4-FFF2-40B4-BE49-F238E27FC236}">
                <a16:creationId xmlns:a16="http://schemas.microsoft.com/office/drawing/2014/main" id="{4F32DAF9-9DF8-4B58-BE95-A237908DF33E}"/>
              </a:ext>
            </a:extLst>
          </p:cNvPr>
          <p:cNvPicPr>
            <a:picLocks noChangeAspect="1"/>
          </p:cNvPicPr>
          <p:nvPr/>
        </p:nvPicPr>
        <p:blipFill>
          <a:blip r:embed="rId3"/>
          <a:stretch>
            <a:fillRect/>
          </a:stretch>
        </p:blipFill>
        <p:spPr>
          <a:xfrm>
            <a:off x="6459399" y="4875042"/>
            <a:ext cx="2466975" cy="1847850"/>
          </a:xfrm>
          <a:prstGeom prst="rect">
            <a:avLst/>
          </a:prstGeom>
        </p:spPr>
      </p:pic>
    </p:spTree>
    <p:extLst>
      <p:ext uri="{BB962C8B-B14F-4D97-AF65-F5344CB8AC3E}">
        <p14:creationId xmlns:p14="http://schemas.microsoft.com/office/powerpoint/2010/main" val="36733755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45E19-12BA-48B1-B5B8-1D9EA0782344}"/>
              </a:ext>
            </a:extLst>
          </p:cNvPr>
          <p:cNvSpPr>
            <a:spLocks noGrp="1"/>
          </p:cNvSpPr>
          <p:nvPr>
            <p:ph type="ctrTitle"/>
          </p:nvPr>
        </p:nvSpPr>
        <p:spPr>
          <a:xfrm>
            <a:off x="971600" y="548680"/>
            <a:ext cx="7772400" cy="814536"/>
          </a:xfrm>
        </p:spPr>
        <p:txBody>
          <a:bodyPr>
            <a:normAutofit/>
          </a:bodyPr>
          <a:lstStyle/>
          <a:p>
            <a:pPr algn="l"/>
            <a:r>
              <a:rPr lang="nl-NL" sz="3000" b="1" dirty="0"/>
              <a:t>Leegruimen van de kas </a:t>
            </a:r>
          </a:p>
        </p:txBody>
      </p:sp>
      <p:sp>
        <p:nvSpPr>
          <p:cNvPr id="3" name="Ondertitel 2">
            <a:extLst>
              <a:ext uri="{FF2B5EF4-FFF2-40B4-BE49-F238E27FC236}">
                <a16:creationId xmlns:a16="http://schemas.microsoft.com/office/drawing/2014/main" id="{7B8E0537-FCF6-49B3-BF4C-16587A21084C}"/>
              </a:ext>
            </a:extLst>
          </p:cNvPr>
          <p:cNvSpPr>
            <a:spLocks noGrp="1"/>
          </p:cNvSpPr>
          <p:nvPr>
            <p:ph type="subTitle" idx="1"/>
          </p:nvPr>
        </p:nvSpPr>
        <p:spPr>
          <a:xfrm>
            <a:off x="951057" y="1628800"/>
            <a:ext cx="7016824" cy="3289920"/>
          </a:xfrm>
        </p:spPr>
        <p:txBody>
          <a:bodyPr>
            <a:normAutofit/>
          </a:bodyPr>
          <a:lstStyle/>
          <a:p>
            <a:pPr algn="l"/>
            <a:r>
              <a:rPr lang="nl-NL" sz="2400" dirty="0">
                <a:solidFill>
                  <a:schemeClr val="tx1"/>
                </a:solidFill>
                <a:latin typeface="+mj-lt"/>
              </a:rPr>
              <a:t>Verschilt per gewas</a:t>
            </a:r>
          </a:p>
          <a:p>
            <a:pPr marL="342900" indent="-342900" algn="l">
              <a:buFont typeface="Arial" panose="020B0604020202020204" pitchFamily="34" charset="0"/>
              <a:buChar char="•"/>
            </a:pPr>
            <a:r>
              <a:rPr lang="nl-NL" sz="2400" dirty="0">
                <a:solidFill>
                  <a:schemeClr val="tx1"/>
                </a:solidFill>
                <a:latin typeface="+mj-lt"/>
              </a:rPr>
              <a:t>Grondgebonden teelten</a:t>
            </a:r>
          </a:p>
          <a:p>
            <a:pPr marL="342900" indent="-342900" algn="l">
              <a:buFont typeface="Arial" panose="020B0604020202020204" pitchFamily="34" charset="0"/>
              <a:buChar char="•"/>
            </a:pPr>
            <a:r>
              <a:rPr lang="nl-NL" sz="2400" dirty="0">
                <a:solidFill>
                  <a:schemeClr val="tx1"/>
                </a:solidFill>
                <a:latin typeface="+mj-lt"/>
              </a:rPr>
              <a:t>Teelten op substraat</a:t>
            </a:r>
          </a:p>
          <a:p>
            <a:pPr marL="342900" indent="-342900" algn="l">
              <a:buFont typeface="Arial" panose="020B0604020202020204" pitchFamily="34" charset="0"/>
              <a:buChar char="•"/>
            </a:pPr>
            <a:r>
              <a:rPr lang="nl-NL" sz="2400" dirty="0">
                <a:solidFill>
                  <a:schemeClr val="tx1"/>
                </a:solidFill>
                <a:latin typeface="+mj-lt"/>
              </a:rPr>
              <a:t>Potplanten op grond of tafels                                 </a:t>
            </a:r>
          </a:p>
        </p:txBody>
      </p:sp>
      <p:pic>
        <p:nvPicPr>
          <p:cNvPr id="4" name="Afbeelding 3">
            <a:extLst>
              <a:ext uri="{FF2B5EF4-FFF2-40B4-BE49-F238E27FC236}">
                <a16:creationId xmlns:a16="http://schemas.microsoft.com/office/drawing/2014/main" id="{2BDCD407-2A0E-4A3A-9B2C-88D2C860E59D}"/>
              </a:ext>
            </a:extLst>
          </p:cNvPr>
          <p:cNvPicPr>
            <a:picLocks noChangeAspect="1"/>
          </p:cNvPicPr>
          <p:nvPr/>
        </p:nvPicPr>
        <p:blipFill>
          <a:blip r:embed="rId2"/>
          <a:stretch>
            <a:fillRect/>
          </a:stretch>
        </p:blipFill>
        <p:spPr>
          <a:xfrm>
            <a:off x="1331640" y="4005064"/>
            <a:ext cx="4032448" cy="1899073"/>
          </a:xfrm>
          <a:prstGeom prst="rect">
            <a:avLst/>
          </a:prstGeom>
        </p:spPr>
      </p:pic>
    </p:spTree>
    <p:extLst>
      <p:ext uri="{BB962C8B-B14F-4D97-AF65-F5344CB8AC3E}">
        <p14:creationId xmlns:p14="http://schemas.microsoft.com/office/powerpoint/2010/main" val="171970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45E19-12BA-48B1-B5B8-1D9EA0782344}"/>
              </a:ext>
            </a:extLst>
          </p:cNvPr>
          <p:cNvSpPr>
            <a:spLocks noGrp="1"/>
          </p:cNvSpPr>
          <p:nvPr>
            <p:ph type="ctrTitle"/>
          </p:nvPr>
        </p:nvSpPr>
        <p:spPr>
          <a:xfrm>
            <a:off x="971600" y="548680"/>
            <a:ext cx="7772400" cy="814536"/>
          </a:xfrm>
        </p:spPr>
        <p:txBody>
          <a:bodyPr>
            <a:normAutofit/>
          </a:bodyPr>
          <a:lstStyle/>
          <a:p>
            <a:pPr algn="l"/>
            <a:r>
              <a:rPr lang="nl-NL" sz="3200" b="1" dirty="0"/>
              <a:t>Grondgebonden teelt</a:t>
            </a:r>
          </a:p>
        </p:txBody>
      </p:sp>
      <p:sp>
        <p:nvSpPr>
          <p:cNvPr id="3" name="Ondertitel 2">
            <a:extLst>
              <a:ext uri="{FF2B5EF4-FFF2-40B4-BE49-F238E27FC236}">
                <a16:creationId xmlns:a16="http://schemas.microsoft.com/office/drawing/2014/main" id="{7B8E0537-FCF6-49B3-BF4C-16587A21084C}"/>
              </a:ext>
            </a:extLst>
          </p:cNvPr>
          <p:cNvSpPr>
            <a:spLocks noGrp="1"/>
          </p:cNvSpPr>
          <p:nvPr>
            <p:ph type="subTitle" idx="1"/>
          </p:nvPr>
        </p:nvSpPr>
        <p:spPr>
          <a:xfrm>
            <a:off x="971600" y="1700808"/>
            <a:ext cx="7016824" cy="3289920"/>
          </a:xfrm>
        </p:spPr>
        <p:txBody>
          <a:bodyPr>
            <a:normAutofit/>
          </a:bodyPr>
          <a:lstStyle/>
          <a:p>
            <a:pPr algn="l"/>
            <a:r>
              <a:rPr lang="nl-NL" sz="2400" dirty="0">
                <a:solidFill>
                  <a:schemeClr val="tx1"/>
                </a:solidFill>
                <a:latin typeface="+mj-lt"/>
              </a:rPr>
              <a:t>Verschilt per gewas</a:t>
            </a:r>
          </a:p>
          <a:p>
            <a:pPr marL="342900" indent="-342900" algn="l">
              <a:buFont typeface="Arial" panose="020B0604020202020204" pitchFamily="34" charset="0"/>
              <a:buChar char="•"/>
            </a:pPr>
            <a:r>
              <a:rPr lang="nl-NL" sz="2400" dirty="0">
                <a:solidFill>
                  <a:schemeClr val="tx1"/>
                </a:solidFill>
                <a:latin typeface="+mj-lt"/>
              </a:rPr>
              <a:t>Gewassen die je volledig oogst  (sla)</a:t>
            </a:r>
          </a:p>
          <a:p>
            <a:pPr marL="342900" indent="-342900" algn="l">
              <a:buFont typeface="Arial" panose="020B0604020202020204" pitchFamily="34" charset="0"/>
              <a:buChar char="•"/>
            </a:pPr>
            <a:r>
              <a:rPr lang="nl-NL" sz="2400" dirty="0">
                <a:solidFill>
                  <a:schemeClr val="tx1"/>
                </a:solidFill>
                <a:latin typeface="+mj-lt"/>
              </a:rPr>
              <a:t>Gewassen waar nog de bol of knol van over blijft</a:t>
            </a:r>
          </a:p>
          <a:p>
            <a:pPr marL="342900" indent="-342900" algn="l">
              <a:buFont typeface="Arial" panose="020B0604020202020204" pitchFamily="34" charset="0"/>
              <a:buChar char="•"/>
            </a:pPr>
            <a:r>
              <a:rPr lang="nl-NL" sz="2400" dirty="0">
                <a:solidFill>
                  <a:schemeClr val="tx1"/>
                </a:solidFill>
                <a:latin typeface="+mj-lt"/>
              </a:rPr>
              <a:t>Gewassen waar je slechts een gedeelte oogst</a:t>
            </a:r>
          </a:p>
        </p:txBody>
      </p:sp>
      <p:pic>
        <p:nvPicPr>
          <p:cNvPr id="4" name="Afbeelding 3">
            <a:extLst>
              <a:ext uri="{FF2B5EF4-FFF2-40B4-BE49-F238E27FC236}">
                <a16:creationId xmlns:a16="http://schemas.microsoft.com/office/drawing/2014/main" id="{9313E8CE-B34E-4ED0-B61B-B570AAA1B14B}"/>
              </a:ext>
            </a:extLst>
          </p:cNvPr>
          <p:cNvPicPr>
            <a:picLocks noChangeAspect="1"/>
          </p:cNvPicPr>
          <p:nvPr/>
        </p:nvPicPr>
        <p:blipFill>
          <a:blip r:embed="rId2"/>
          <a:stretch>
            <a:fillRect/>
          </a:stretch>
        </p:blipFill>
        <p:spPr>
          <a:xfrm>
            <a:off x="2267744" y="4068205"/>
            <a:ext cx="2880320" cy="1845045"/>
          </a:xfrm>
          <a:prstGeom prst="rect">
            <a:avLst/>
          </a:prstGeom>
        </p:spPr>
      </p:pic>
    </p:spTree>
    <p:extLst>
      <p:ext uri="{BB962C8B-B14F-4D97-AF65-F5344CB8AC3E}">
        <p14:creationId xmlns:p14="http://schemas.microsoft.com/office/powerpoint/2010/main" val="703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5915025" cy="747713"/>
          </a:xfrm>
        </p:spPr>
        <p:txBody>
          <a:bodyPr>
            <a:normAutofit fontScale="90000"/>
          </a:bodyPr>
          <a:lstStyle/>
          <a:p>
            <a:pPr eaLnBrk="1" hangingPunct="1"/>
            <a:r>
              <a:rPr lang="nl-NL" altLang="nl-NL" b="1" dirty="0"/>
              <a:t>Gewassen die je volledig oogst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57119" y="1652152"/>
            <a:ext cx="6639217" cy="3553695"/>
          </a:xfrm>
        </p:spPr>
        <p:txBody>
          <a:bodyPr>
            <a:normAutofit/>
          </a:bodyPr>
          <a:lstStyle/>
          <a:p>
            <a:pPr indent="0">
              <a:buNone/>
            </a:pPr>
            <a:r>
              <a:rPr lang="nl-NL" sz="2400" dirty="0"/>
              <a:t>Bij deze gewassen blijft er bijna geen plantaardig materiaal over, dat moet worden verwijderd. </a:t>
            </a:r>
          </a:p>
          <a:p>
            <a:pPr indent="0">
              <a:buNone/>
            </a:pPr>
            <a:endParaRPr lang="nl-NL" sz="2400" dirty="0"/>
          </a:p>
          <a:p>
            <a:pPr indent="0">
              <a:buNone/>
            </a:pPr>
            <a:r>
              <a:rPr lang="nl-NL" sz="2400" dirty="0"/>
              <a:t>Je harkt de restanten van bladeren, stengels en wortels bij elkaar of freest ze onder de grond. </a:t>
            </a:r>
          </a:p>
          <a:p>
            <a:pPr indent="0">
              <a:buNone/>
            </a:pPr>
            <a:endParaRPr lang="nl-NL" sz="2400" dirty="0"/>
          </a:p>
          <a:p>
            <a:pPr indent="0">
              <a:buNone/>
            </a:pPr>
            <a:r>
              <a:rPr lang="nl-NL" sz="2400" dirty="0"/>
              <a:t>Voorbeelden hiervan zijn sla en chrysanten</a:t>
            </a:r>
          </a:p>
        </p:txBody>
      </p:sp>
      <p:pic>
        <p:nvPicPr>
          <p:cNvPr id="2" name="Afbeelding 1">
            <a:extLst>
              <a:ext uri="{FF2B5EF4-FFF2-40B4-BE49-F238E27FC236}">
                <a16:creationId xmlns:a16="http://schemas.microsoft.com/office/drawing/2014/main" id="{0728614D-74AD-400C-A0A0-25356E462CE7}"/>
              </a:ext>
            </a:extLst>
          </p:cNvPr>
          <p:cNvPicPr>
            <a:picLocks noChangeAspect="1"/>
          </p:cNvPicPr>
          <p:nvPr/>
        </p:nvPicPr>
        <p:blipFill>
          <a:blip r:embed="rId3"/>
          <a:stretch>
            <a:fillRect/>
          </a:stretch>
        </p:blipFill>
        <p:spPr>
          <a:xfrm>
            <a:off x="5664087" y="4661520"/>
            <a:ext cx="2880320" cy="1997676"/>
          </a:xfrm>
          <a:prstGeom prst="rect">
            <a:avLst/>
          </a:prstGeom>
        </p:spPr>
      </p:pic>
    </p:spTree>
    <p:extLst>
      <p:ext uri="{BB962C8B-B14F-4D97-AF65-F5344CB8AC3E}">
        <p14:creationId xmlns:p14="http://schemas.microsoft.com/office/powerpoint/2010/main" val="17226331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1088571"/>
            <a:ext cx="6310943" cy="207822"/>
          </a:xfrm>
        </p:spPr>
        <p:txBody>
          <a:bodyPr>
            <a:normAutofit fontScale="90000"/>
          </a:bodyPr>
          <a:lstStyle/>
          <a:p>
            <a:r>
              <a:rPr lang="nl-NL" b="0" dirty="0"/>
              <a:t>Spitten in chrysantenkwekerij met spitmachine met </a:t>
            </a:r>
            <a:r>
              <a:rPr lang="nl-NL" b="0" dirty="0" err="1"/>
              <a:t>Carraro</a:t>
            </a:r>
            <a:r>
              <a:rPr lang="nl-NL" b="0" dirty="0"/>
              <a:t> kniktractor</a:t>
            </a:r>
            <a:br>
              <a:rPr lang="nl-NL" b="0" dirty="0"/>
            </a:br>
            <a:endParaRPr lang="nl-NL" altLang="nl-NL" b="1" dirty="0"/>
          </a:p>
        </p:txBody>
      </p:sp>
      <p:pic>
        <p:nvPicPr>
          <p:cNvPr id="2" name="Onlinemedia 1">
            <a:hlinkClick r:id="" action="ppaction://media"/>
            <a:extLst>
              <a:ext uri="{FF2B5EF4-FFF2-40B4-BE49-F238E27FC236}">
                <a16:creationId xmlns:a16="http://schemas.microsoft.com/office/drawing/2014/main" id="{FCB908B9-9967-432E-8B25-B3A26F9D2BBD}"/>
              </a:ext>
            </a:extLst>
          </p:cNvPr>
          <p:cNvPicPr>
            <a:picLocks noGrp="1" noRot="1" noChangeAspect="1"/>
          </p:cNvPicPr>
          <p:nvPr>
            <p:ph idx="1"/>
            <a:videoFile r:link="rId1"/>
          </p:nvPr>
        </p:nvPicPr>
        <p:blipFill>
          <a:blip r:embed="rId4"/>
          <a:stretch>
            <a:fillRect/>
          </a:stretch>
        </p:blipFill>
        <p:spPr>
          <a:xfrm>
            <a:off x="739574" y="1834365"/>
            <a:ext cx="6227283" cy="3502847"/>
          </a:xfrm>
          <a:prstGeom prst="rect">
            <a:avLst/>
          </a:prstGeom>
        </p:spPr>
      </p:pic>
      <p:sp>
        <p:nvSpPr>
          <p:cNvPr id="3" name="Tekstvak 2">
            <a:extLst>
              <a:ext uri="{FF2B5EF4-FFF2-40B4-BE49-F238E27FC236}">
                <a16:creationId xmlns:a16="http://schemas.microsoft.com/office/drawing/2014/main" id="{118F4890-CFF1-4DF0-8A94-B6BFA8DEA90A}"/>
              </a:ext>
            </a:extLst>
          </p:cNvPr>
          <p:cNvSpPr txBox="1"/>
          <p:nvPr/>
        </p:nvSpPr>
        <p:spPr>
          <a:xfrm>
            <a:off x="393540" y="5445224"/>
            <a:ext cx="8140896" cy="1200329"/>
          </a:xfrm>
          <a:prstGeom prst="rect">
            <a:avLst/>
          </a:prstGeom>
          <a:noFill/>
        </p:spPr>
        <p:txBody>
          <a:bodyPr wrap="square" rtlCol="0">
            <a:spAutoFit/>
          </a:bodyPr>
          <a:lstStyle/>
          <a:p>
            <a:r>
              <a:rPr lang="nl-NL" dirty="0"/>
              <a:t>Spitcombinatie voor gebruik in o.a. chrysantenteelt in de glastuinbouw. Deze combinatie spit ca. 45-50cm diep. De extra brede banden op de </a:t>
            </a:r>
            <a:r>
              <a:rPr lang="nl-NL" dirty="0" err="1"/>
              <a:t>Carraro</a:t>
            </a:r>
            <a:r>
              <a:rPr lang="nl-NL" dirty="0"/>
              <a:t> </a:t>
            </a:r>
            <a:r>
              <a:rPr lang="nl-NL" dirty="0" err="1"/>
              <a:t>kniktraktor</a:t>
            </a:r>
            <a:r>
              <a:rPr lang="nl-NL" dirty="0"/>
              <a:t> zorgen voor een minimale bodemdruk. De geringe draaicirkel maakt deze combinatie zeer geschikt voor gebruik in kassen en kwekerijen</a:t>
            </a:r>
          </a:p>
        </p:txBody>
      </p:sp>
    </p:spTree>
    <p:extLst>
      <p:ext uri="{BB962C8B-B14F-4D97-AF65-F5344CB8AC3E}">
        <p14:creationId xmlns:p14="http://schemas.microsoft.com/office/powerpoint/2010/main" val="3661434805"/>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6696744" cy="747713"/>
          </a:xfrm>
        </p:spPr>
        <p:txBody>
          <a:bodyPr>
            <a:normAutofit/>
          </a:bodyPr>
          <a:lstStyle/>
          <a:p>
            <a:pPr eaLnBrk="1" hangingPunct="1"/>
            <a:r>
              <a:rPr lang="nl-NL" altLang="nl-NL" sz="3000" b="1" dirty="0"/>
              <a:t>Gewassen waar de bol of knol overblijft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700808"/>
            <a:ext cx="6264696" cy="3553695"/>
          </a:xfrm>
        </p:spPr>
        <p:txBody>
          <a:bodyPr>
            <a:normAutofit lnSpcReduction="10000"/>
          </a:bodyPr>
          <a:lstStyle/>
          <a:p>
            <a:pPr indent="0">
              <a:buNone/>
            </a:pPr>
            <a:r>
              <a:rPr lang="nl-NL" sz="2400" dirty="0"/>
              <a:t>De bol of knol kun je gebruiken voor een volgende teelt, maar soms moet het gewas dan nog wel afrijpen. </a:t>
            </a:r>
          </a:p>
          <a:p>
            <a:pPr indent="0">
              <a:buNone/>
            </a:pPr>
            <a:endParaRPr lang="nl-NL" sz="2400" dirty="0"/>
          </a:p>
          <a:p>
            <a:pPr indent="0">
              <a:buNone/>
            </a:pPr>
            <a:r>
              <a:rPr lang="nl-NL" sz="2400" dirty="0"/>
              <a:t>In dat geval voer je het blad apart af en worden de bollen of knollen voorzichtig gerooid. </a:t>
            </a:r>
          </a:p>
          <a:p>
            <a:pPr indent="0">
              <a:buNone/>
            </a:pPr>
            <a:endParaRPr lang="nl-NL" sz="2400" dirty="0"/>
          </a:p>
          <a:p>
            <a:pPr indent="0">
              <a:buNone/>
            </a:pPr>
            <a:r>
              <a:rPr lang="nl-NL" sz="2400" dirty="0"/>
              <a:t>Voorbeelden zijn fresia en </a:t>
            </a:r>
            <a:r>
              <a:rPr lang="nl-NL" sz="2400" dirty="0" err="1"/>
              <a:t>Hippeastrum</a:t>
            </a:r>
            <a:r>
              <a:rPr lang="nl-NL" dirty="0"/>
              <a:t>.</a:t>
            </a:r>
          </a:p>
        </p:txBody>
      </p:sp>
      <p:pic>
        <p:nvPicPr>
          <p:cNvPr id="2" name="Afbeelding 1">
            <a:extLst>
              <a:ext uri="{FF2B5EF4-FFF2-40B4-BE49-F238E27FC236}">
                <a16:creationId xmlns:a16="http://schemas.microsoft.com/office/drawing/2014/main" id="{21C835D3-C95A-4776-A961-8AF55CD43348}"/>
              </a:ext>
            </a:extLst>
          </p:cNvPr>
          <p:cNvPicPr>
            <a:picLocks noChangeAspect="1"/>
          </p:cNvPicPr>
          <p:nvPr/>
        </p:nvPicPr>
        <p:blipFill>
          <a:blip r:embed="rId3"/>
          <a:stretch>
            <a:fillRect/>
          </a:stretch>
        </p:blipFill>
        <p:spPr>
          <a:xfrm>
            <a:off x="2411760" y="5157192"/>
            <a:ext cx="2763719" cy="1439457"/>
          </a:xfrm>
          <a:prstGeom prst="rect">
            <a:avLst/>
          </a:prstGeom>
        </p:spPr>
      </p:pic>
    </p:spTree>
    <p:extLst>
      <p:ext uri="{BB962C8B-B14F-4D97-AF65-F5344CB8AC3E}">
        <p14:creationId xmlns:p14="http://schemas.microsoft.com/office/powerpoint/2010/main" val="24114299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344816" cy="747713"/>
          </a:xfrm>
        </p:spPr>
        <p:txBody>
          <a:bodyPr>
            <a:noAutofit/>
          </a:bodyPr>
          <a:lstStyle/>
          <a:p>
            <a:pPr eaLnBrk="1" hangingPunct="1"/>
            <a:r>
              <a:rPr lang="nl-NL" altLang="nl-NL" sz="3000" b="1" dirty="0"/>
              <a:t>Gewassen waar je maar een gedeelte van oogst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772816"/>
            <a:ext cx="6408712" cy="3553695"/>
          </a:xfrm>
        </p:spPr>
        <p:txBody>
          <a:bodyPr>
            <a:noAutofit/>
          </a:bodyPr>
          <a:lstStyle/>
          <a:p>
            <a:pPr indent="0">
              <a:buNone/>
            </a:pPr>
            <a:r>
              <a:rPr lang="nl-NL" sz="2400" dirty="0"/>
              <a:t>Aan het einde van de teelt is vaak een omvangrijke hoeveelheid plantmateriaal</a:t>
            </a:r>
          </a:p>
          <a:p>
            <a:pPr indent="0">
              <a:buNone/>
            </a:pPr>
            <a:r>
              <a:rPr lang="nl-NL" sz="2400" dirty="0"/>
              <a:t>in de kas aanwezig, die je moet verwijderen.</a:t>
            </a:r>
          </a:p>
          <a:p>
            <a:pPr indent="0">
              <a:buNone/>
            </a:pPr>
            <a:endParaRPr lang="nl-NL" sz="2400" dirty="0"/>
          </a:p>
          <a:p>
            <a:pPr indent="0">
              <a:buNone/>
            </a:pPr>
            <a:r>
              <a:rPr lang="nl-NL" sz="2400" dirty="0"/>
              <a:t>Als er sprake is van een teelt op substraat, dan vindt er ook nog een scheiding plaats van de verschillende soorten afval.</a:t>
            </a:r>
          </a:p>
          <a:p>
            <a:pPr indent="0">
              <a:buNone/>
            </a:pPr>
            <a:endParaRPr lang="nl-NL" sz="2400" dirty="0"/>
          </a:p>
          <a:p>
            <a:pPr indent="0">
              <a:buNone/>
            </a:pPr>
            <a:r>
              <a:rPr lang="nl-NL" sz="2400" dirty="0"/>
              <a:t>Voorbeelden zijn tomaten en rozen.</a:t>
            </a:r>
          </a:p>
        </p:txBody>
      </p:sp>
      <p:pic>
        <p:nvPicPr>
          <p:cNvPr id="2" name="Afbeelding 1">
            <a:extLst>
              <a:ext uri="{FF2B5EF4-FFF2-40B4-BE49-F238E27FC236}">
                <a16:creationId xmlns:a16="http://schemas.microsoft.com/office/drawing/2014/main" id="{81057CB3-3995-4448-842E-11F562294F6E}"/>
              </a:ext>
            </a:extLst>
          </p:cNvPr>
          <p:cNvPicPr>
            <a:picLocks noChangeAspect="1"/>
          </p:cNvPicPr>
          <p:nvPr/>
        </p:nvPicPr>
        <p:blipFill>
          <a:blip r:embed="rId3"/>
          <a:stretch>
            <a:fillRect/>
          </a:stretch>
        </p:blipFill>
        <p:spPr>
          <a:xfrm>
            <a:off x="6228184" y="4926285"/>
            <a:ext cx="2628900" cy="1743075"/>
          </a:xfrm>
          <a:prstGeom prst="rect">
            <a:avLst/>
          </a:prstGeom>
        </p:spPr>
      </p:pic>
    </p:spTree>
    <p:extLst>
      <p:ext uri="{BB962C8B-B14F-4D97-AF65-F5344CB8AC3E}">
        <p14:creationId xmlns:p14="http://schemas.microsoft.com/office/powerpoint/2010/main" val="39280222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5" end="5"/>
                                            </p:txEl>
                                          </p:spTgt>
                                        </p:tgtEl>
                                        <p:attrNameLst>
                                          <p:attrName>style.visibility</p:attrName>
                                        </p:attrNameLst>
                                      </p:cBhvr>
                                      <p:to>
                                        <p:strVal val="visible"/>
                                      </p:to>
                                    </p:set>
                                    <p:animEffect transition="in" filter="fade">
                                      <p:cBhvr>
                                        <p:cTn id="14" dur="1000"/>
                                        <p:tgtEl>
                                          <p:spTgt spid="7171">
                                            <p:txEl>
                                              <p:pRg st="5" end="5"/>
                                            </p:txEl>
                                          </p:spTgt>
                                        </p:tgtEl>
                                      </p:cBhvr>
                                    </p:animEffect>
                                    <p:anim calcmode="lin" valueType="num">
                                      <p:cBhvr>
                                        <p:cTn id="1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5915025" cy="747713"/>
          </a:xfrm>
        </p:spPr>
        <p:txBody>
          <a:bodyPr>
            <a:normAutofit fontScale="90000"/>
          </a:bodyPr>
          <a:lstStyle/>
          <a:p>
            <a:pPr eaLnBrk="1" hangingPunct="1"/>
            <a:r>
              <a:rPr lang="nl-NL" altLang="nl-NL" b="1" dirty="0"/>
              <a:t>Grondgebonden teelt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916832"/>
            <a:ext cx="6120680" cy="4680520"/>
          </a:xfrm>
        </p:spPr>
        <p:txBody>
          <a:bodyPr>
            <a:noAutofit/>
          </a:bodyPr>
          <a:lstStyle/>
          <a:p>
            <a:pPr indent="0">
              <a:buNone/>
              <a:defRPr/>
            </a:pPr>
            <a:r>
              <a:rPr lang="nl-NL" sz="2400" dirty="0"/>
              <a:t>Sommige tuinders gooien al hun plantaardig materiaal in de container en laten het afvoeren. </a:t>
            </a:r>
          </a:p>
          <a:p>
            <a:pPr indent="0">
              <a:buNone/>
              <a:defRPr/>
            </a:pPr>
            <a:endParaRPr lang="nl-NL" sz="2400" dirty="0"/>
          </a:p>
          <a:p>
            <a:pPr indent="0">
              <a:buNone/>
              <a:defRPr/>
            </a:pPr>
            <a:r>
              <a:rPr lang="nl-NL" sz="2400" dirty="0"/>
              <a:t>Het voordeel is dat je op deze manier ook de eventueel aanwezige ziekten en plagen afvoert.</a:t>
            </a:r>
          </a:p>
          <a:p>
            <a:pPr indent="0">
              <a:buNone/>
              <a:defRPr/>
            </a:pPr>
            <a:endParaRPr lang="nl-NL" sz="2400" dirty="0"/>
          </a:p>
          <a:p>
            <a:pPr indent="0">
              <a:buNone/>
              <a:defRPr/>
            </a:pPr>
            <a:endParaRPr lang="nl-NL" sz="2400" dirty="0"/>
          </a:p>
        </p:txBody>
      </p:sp>
    </p:spTree>
    <p:extLst>
      <p:ext uri="{BB962C8B-B14F-4D97-AF65-F5344CB8AC3E}">
        <p14:creationId xmlns:p14="http://schemas.microsoft.com/office/powerpoint/2010/main" val="1501486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5915025" cy="747713"/>
          </a:xfrm>
        </p:spPr>
        <p:txBody>
          <a:bodyPr>
            <a:normAutofit fontScale="90000"/>
          </a:bodyPr>
          <a:lstStyle/>
          <a:p>
            <a:pPr eaLnBrk="1" hangingPunct="1"/>
            <a:r>
              <a:rPr lang="nl-NL" altLang="nl-NL" b="1" dirty="0"/>
              <a:t>Grondgebonden teelt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916832"/>
            <a:ext cx="6480720" cy="4680520"/>
          </a:xfrm>
        </p:spPr>
        <p:txBody>
          <a:bodyPr>
            <a:noAutofit/>
          </a:bodyPr>
          <a:lstStyle/>
          <a:p>
            <a:pPr indent="0">
              <a:buNone/>
              <a:defRPr/>
            </a:pPr>
            <a:r>
              <a:rPr lang="nl-NL" sz="2400" dirty="0"/>
              <a:t>Een andere mogelijkheid is om het gewas te versnipperen en onder frezen, maar uit het oogpunt van ziektebestrijding is dat niet ideaal.</a:t>
            </a:r>
          </a:p>
          <a:p>
            <a:pPr indent="0">
              <a:buNone/>
              <a:defRPr/>
            </a:pPr>
            <a:r>
              <a:rPr lang="nl-NL" sz="2400" dirty="0"/>
              <a:t> </a:t>
            </a:r>
          </a:p>
          <a:p>
            <a:pPr indent="0">
              <a:buNone/>
              <a:defRPr/>
            </a:pPr>
            <a:r>
              <a:rPr lang="nl-NL" sz="2400" dirty="0"/>
              <a:t>Als je kiest voor deze oplossing, zorg er dan voor dat zieke planten, ziekten en plagen zijn opgeruimd voordat je gaat versnipperen.</a:t>
            </a:r>
          </a:p>
          <a:p>
            <a:pPr indent="0">
              <a:buNone/>
              <a:defRPr/>
            </a:pPr>
            <a:endParaRPr lang="nl-NL" sz="2400" dirty="0"/>
          </a:p>
          <a:p>
            <a:pPr indent="0">
              <a:buNone/>
              <a:defRPr/>
            </a:pPr>
            <a:r>
              <a:rPr lang="nl-NL" sz="2400" dirty="0"/>
              <a:t>Ook mogen er geen plastic delen tussen het gewas zitten (plastic touw!) </a:t>
            </a:r>
          </a:p>
        </p:txBody>
      </p:sp>
    </p:spTree>
    <p:extLst>
      <p:ext uri="{BB962C8B-B14F-4D97-AF65-F5344CB8AC3E}">
        <p14:creationId xmlns:p14="http://schemas.microsoft.com/office/powerpoint/2010/main" val="2431709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Leegruimen kas bij teelten op substraat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904656" cy="3553695"/>
          </a:xfrm>
        </p:spPr>
        <p:txBody>
          <a:bodyPr>
            <a:normAutofit/>
          </a:bodyPr>
          <a:lstStyle/>
          <a:p>
            <a:pPr marL="342900" indent="-342900">
              <a:defRPr/>
            </a:pPr>
            <a:r>
              <a:rPr lang="nl-NL" sz="2400" dirty="0"/>
              <a:t>Plantaardig materiaal verwijderen</a:t>
            </a:r>
          </a:p>
          <a:p>
            <a:pPr marL="342900" indent="-342900">
              <a:defRPr/>
            </a:pPr>
            <a:endParaRPr lang="nl-NL" sz="2400" dirty="0"/>
          </a:p>
          <a:p>
            <a:pPr marL="342900" indent="-342900">
              <a:defRPr/>
            </a:pPr>
            <a:r>
              <a:rPr lang="nl-NL" sz="2400" dirty="0"/>
              <a:t>Substraat verwijderen</a:t>
            </a:r>
          </a:p>
          <a:p>
            <a:pPr marL="342900" indent="-342900">
              <a:defRPr/>
            </a:pPr>
            <a:endParaRPr lang="nl-NL" sz="2400" dirty="0"/>
          </a:p>
          <a:p>
            <a:pPr marL="342900" indent="-342900">
              <a:defRPr/>
            </a:pPr>
            <a:r>
              <a:rPr lang="nl-NL" sz="2400" dirty="0"/>
              <a:t>Plastic/gronddoek verwijderen</a:t>
            </a:r>
          </a:p>
        </p:txBody>
      </p:sp>
      <p:pic>
        <p:nvPicPr>
          <p:cNvPr id="2" name="Afbeelding 1">
            <a:extLst>
              <a:ext uri="{FF2B5EF4-FFF2-40B4-BE49-F238E27FC236}">
                <a16:creationId xmlns:a16="http://schemas.microsoft.com/office/drawing/2014/main" id="{DBFF12FE-D52F-4F02-9DA7-0B9C89B02480}"/>
              </a:ext>
            </a:extLst>
          </p:cNvPr>
          <p:cNvPicPr>
            <a:picLocks noChangeAspect="1"/>
          </p:cNvPicPr>
          <p:nvPr/>
        </p:nvPicPr>
        <p:blipFill>
          <a:blip r:embed="rId3"/>
          <a:stretch>
            <a:fillRect/>
          </a:stretch>
        </p:blipFill>
        <p:spPr>
          <a:xfrm>
            <a:off x="1979712" y="4346749"/>
            <a:ext cx="3372966" cy="1888861"/>
          </a:xfrm>
          <a:prstGeom prst="rect">
            <a:avLst/>
          </a:prstGeom>
        </p:spPr>
      </p:pic>
    </p:spTree>
    <p:extLst>
      <p:ext uri="{BB962C8B-B14F-4D97-AF65-F5344CB8AC3E}">
        <p14:creationId xmlns:p14="http://schemas.microsoft.com/office/powerpoint/2010/main" val="17212994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3" name="Tekstvak 2">
            <a:extLst>
              <a:ext uri="{FF2B5EF4-FFF2-40B4-BE49-F238E27FC236}">
                <a16:creationId xmlns:a16="http://schemas.microsoft.com/office/drawing/2014/main" id="{C0FDDD23-B85A-4E82-951B-A4C471A648CF}"/>
              </a:ext>
            </a:extLst>
          </p:cNvPr>
          <p:cNvSpPr txBox="1"/>
          <p:nvPr/>
        </p:nvSpPr>
        <p:spPr>
          <a:xfrm>
            <a:off x="717452" y="1603717"/>
            <a:ext cx="8235563" cy="1015663"/>
          </a:xfrm>
          <a:prstGeom prst="rect">
            <a:avLst/>
          </a:prstGeom>
          <a:noFill/>
        </p:spPr>
        <p:txBody>
          <a:bodyPr wrap="square" rtlCol="0">
            <a:spAutoFit/>
          </a:bodyPr>
          <a:lstStyle/>
          <a:p>
            <a:r>
              <a:rPr lang="nl-NL" sz="2400" dirty="0"/>
              <a:t>Programma Periode 3 schooljaar 2023-2024</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graphicFrame>
        <p:nvGraphicFramePr>
          <p:cNvPr id="6" name="Tabel 5">
            <a:extLst>
              <a:ext uri="{FF2B5EF4-FFF2-40B4-BE49-F238E27FC236}">
                <a16:creationId xmlns:a16="http://schemas.microsoft.com/office/drawing/2014/main" id="{B3346A4A-17AA-F15E-A4BC-724EF5B59924}"/>
              </a:ext>
            </a:extLst>
          </p:cNvPr>
          <p:cNvGraphicFramePr>
            <a:graphicFrameLocks noGrp="1"/>
          </p:cNvGraphicFramePr>
          <p:nvPr>
            <p:extLst>
              <p:ext uri="{D42A27DB-BD31-4B8C-83A1-F6EECF244321}">
                <p14:modId xmlns:p14="http://schemas.microsoft.com/office/powerpoint/2010/main" val="3547325331"/>
              </p:ext>
            </p:extLst>
          </p:nvPr>
        </p:nvGraphicFramePr>
        <p:xfrm>
          <a:off x="851481" y="2148680"/>
          <a:ext cx="7392187" cy="3780049"/>
        </p:xfrm>
        <a:graphic>
          <a:graphicData uri="http://schemas.openxmlformats.org/drawingml/2006/table">
            <a:tbl>
              <a:tblPr firstRow="1" firstCol="1" bandRow="1">
                <a:tableStyleId>{5C22544A-7EE6-4342-B048-85BDC9FD1C3A}</a:tableStyleId>
              </a:tblPr>
              <a:tblGrid>
                <a:gridCol w="458443">
                  <a:extLst>
                    <a:ext uri="{9D8B030D-6E8A-4147-A177-3AD203B41FA5}">
                      <a16:colId xmlns:a16="http://schemas.microsoft.com/office/drawing/2014/main" val="1920619650"/>
                    </a:ext>
                  </a:extLst>
                </a:gridCol>
                <a:gridCol w="1040878">
                  <a:extLst>
                    <a:ext uri="{9D8B030D-6E8A-4147-A177-3AD203B41FA5}">
                      <a16:colId xmlns:a16="http://schemas.microsoft.com/office/drawing/2014/main" val="3468564553"/>
                    </a:ext>
                  </a:extLst>
                </a:gridCol>
                <a:gridCol w="2081754">
                  <a:extLst>
                    <a:ext uri="{9D8B030D-6E8A-4147-A177-3AD203B41FA5}">
                      <a16:colId xmlns:a16="http://schemas.microsoft.com/office/drawing/2014/main" val="4059272269"/>
                    </a:ext>
                  </a:extLst>
                </a:gridCol>
                <a:gridCol w="3811112">
                  <a:extLst>
                    <a:ext uri="{9D8B030D-6E8A-4147-A177-3AD203B41FA5}">
                      <a16:colId xmlns:a16="http://schemas.microsoft.com/office/drawing/2014/main" val="1218755846"/>
                    </a:ext>
                  </a:extLst>
                </a:gridCol>
              </a:tblGrid>
              <a:tr h="363314">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Datum</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12-13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13.30-…..</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05198580"/>
                  </a:ext>
                </a:extLst>
              </a:tr>
              <a:tr h="363314">
                <a:tc>
                  <a:txBody>
                    <a:bodyPr/>
                    <a:lstStyle/>
                    <a:p>
                      <a:pPr>
                        <a:lnSpc>
                          <a:spcPct val="107000"/>
                        </a:lnSpc>
                        <a:spcAft>
                          <a:spcPts val="800"/>
                        </a:spcAft>
                      </a:pPr>
                      <a:r>
                        <a:rPr lang="nl-NL" sz="1600">
                          <a:effectLst/>
                        </a:rPr>
                        <a:t>1</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a:effectLst/>
                        </a:rPr>
                        <a:t>18/01/24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Vermeerderen 1 BN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Introductie Hygiëne 1  BN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610500"/>
                  </a:ext>
                </a:extLst>
              </a:tr>
              <a:tr h="363314">
                <a:tc>
                  <a:txBody>
                    <a:bodyPr/>
                    <a:lstStyle/>
                    <a:p>
                      <a:pPr>
                        <a:lnSpc>
                          <a:spcPct val="107000"/>
                        </a:lnSpc>
                        <a:spcAft>
                          <a:spcPts val="800"/>
                        </a:spcAft>
                      </a:pPr>
                      <a:r>
                        <a:rPr lang="nl-NL" sz="1600">
                          <a:effectLst/>
                        </a:rPr>
                        <a:t>2</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25/01/24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Vermeerderen 5 BN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Praktijkles enten bij Van </a:t>
                      </a:r>
                      <a:r>
                        <a:rPr lang="nl-NL" sz="1600" dirty="0" err="1">
                          <a:effectLst/>
                          <a:latin typeface="Calibri" panose="020F0502020204030204" pitchFamily="34" charset="0"/>
                          <a:ea typeface="Calibri" panose="020F0502020204030204" pitchFamily="34" charset="0"/>
                          <a:cs typeface="Times New Roman" panose="02020603050405020304" pitchFamily="18" charset="0"/>
                        </a:rPr>
                        <a:t>Straalen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2889115"/>
                  </a:ext>
                </a:extLst>
              </a:tr>
              <a:tr h="363314">
                <a:tc>
                  <a:txBody>
                    <a:bodyPr/>
                    <a:lstStyle/>
                    <a:p>
                      <a:pPr>
                        <a:lnSpc>
                          <a:spcPct val="107000"/>
                        </a:lnSpc>
                        <a:spcAft>
                          <a:spcPts val="800"/>
                        </a:spcAft>
                      </a:pPr>
                      <a:r>
                        <a:rPr lang="nl-NL" sz="1600">
                          <a:effectLst/>
                        </a:rPr>
                        <a:t>3</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01/02/24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Extra stage dag</a:t>
                      </a:r>
                    </a:p>
                  </a:txBody>
                  <a:tcPr marL="68580" marR="68580" marT="0" marB="0"/>
                </a:tc>
                <a:tc hMerge="1">
                  <a:txBody>
                    <a:bodyPr/>
                    <a:lstStyle/>
                    <a:p>
                      <a:endParaRPr lang="nl-NL"/>
                    </a:p>
                  </a:txBody>
                  <a:tcPr/>
                </a:tc>
                <a:extLst>
                  <a:ext uri="{0D108BD9-81ED-4DB2-BD59-A6C34878D82A}">
                    <a16:rowId xmlns:a16="http://schemas.microsoft.com/office/drawing/2014/main" val="600955751"/>
                  </a:ext>
                </a:extLst>
              </a:tr>
              <a:tr h="363314">
                <a:tc>
                  <a:txBody>
                    <a:bodyPr/>
                    <a:lstStyle/>
                    <a:p>
                      <a:pPr>
                        <a:lnSpc>
                          <a:spcPct val="107000"/>
                        </a:lnSpc>
                        <a:spcAft>
                          <a:spcPts val="800"/>
                        </a:spcAft>
                      </a:pPr>
                      <a:r>
                        <a:rPr lang="nl-NL" sz="1600">
                          <a:effectLst/>
                        </a:rPr>
                        <a:t>4</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08/02/24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2 BN</a:t>
                      </a: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LOB /Voorbereiden Kas/Boomkwekerij  GV/BN</a:t>
                      </a:r>
                    </a:p>
                  </a:txBody>
                  <a:tcPr marL="68580" marR="68580" marT="0" marB="0"/>
                </a:tc>
                <a:extLst>
                  <a:ext uri="{0D108BD9-81ED-4DB2-BD59-A6C34878D82A}">
                    <a16:rowId xmlns:a16="http://schemas.microsoft.com/office/drawing/2014/main" val="3625348941"/>
                  </a:ext>
                </a:extLst>
              </a:tr>
              <a:tr h="363314">
                <a:tc>
                  <a:txBody>
                    <a:bodyPr/>
                    <a:lstStyle/>
                    <a:p>
                      <a:pPr>
                        <a:lnSpc>
                          <a:spcPct val="107000"/>
                        </a:lnSpc>
                        <a:spcAft>
                          <a:spcPts val="800"/>
                        </a:spcAft>
                      </a:pPr>
                      <a:r>
                        <a:rPr lang="nl-NL" sz="1600">
                          <a:effectLst/>
                        </a:rPr>
                        <a:t>5</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15/02/24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3 BN</a:t>
                      </a:r>
                    </a:p>
                  </a:txBody>
                  <a:tcPr marL="68580" marR="68580" marT="0" marB="0"/>
                </a:tc>
                <a:tc>
                  <a:txBody>
                    <a:bodyPr/>
                    <a:lstStyle/>
                    <a:p>
                      <a:pPr>
                        <a:lnSpc>
                          <a:spcPct val="107000"/>
                        </a:lnSpc>
                        <a:spcAft>
                          <a:spcPts val="800"/>
                        </a:spcAft>
                      </a:pPr>
                      <a:r>
                        <a:rPr lang="nl-NL" sz="1600" dirty="0">
                          <a:effectLst/>
                        </a:rPr>
                        <a:t>Voorbereiden Kas/Boomkwekerij GV/BN</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2260557"/>
                  </a:ext>
                </a:extLst>
              </a:tr>
              <a:tr h="363314">
                <a:tc>
                  <a:txBody>
                    <a:bodyPr/>
                    <a:lstStyle/>
                    <a:p>
                      <a:pPr>
                        <a:lnSpc>
                          <a:spcPct val="107000"/>
                        </a:lnSpc>
                        <a:spcAft>
                          <a:spcPts val="800"/>
                        </a:spcAft>
                      </a:pPr>
                      <a:r>
                        <a:rPr lang="nl-NL" sz="1600">
                          <a:effectLst/>
                        </a:rPr>
                        <a:t>6</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22/02/24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Vakantie</a:t>
                      </a:r>
                    </a:p>
                  </a:txBody>
                  <a:tcPr marL="68580" marR="68580" marT="0" marB="0"/>
                </a:tc>
                <a:tc hMerge="1">
                  <a:txBody>
                    <a:bodyPr/>
                    <a:lstStyle/>
                    <a:p>
                      <a:endParaRPr lang="nl-NL"/>
                    </a:p>
                  </a:txBody>
                  <a:tcPr/>
                </a:tc>
                <a:extLst>
                  <a:ext uri="{0D108BD9-81ED-4DB2-BD59-A6C34878D82A}">
                    <a16:rowId xmlns:a16="http://schemas.microsoft.com/office/drawing/2014/main" val="2256878399"/>
                  </a:ext>
                </a:extLst>
              </a:tr>
              <a:tr h="363314">
                <a:tc>
                  <a:txBody>
                    <a:bodyPr/>
                    <a:lstStyle/>
                    <a:p>
                      <a:pPr>
                        <a:lnSpc>
                          <a:spcPct val="107000"/>
                        </a:lnSpc>
                        <a:spcAft>
                          <a:spcPts val="800"/>
                        </a:spcAft>
                      </a:pPr>
                      <a:r>
                        <a:rPr lang="nl-NL" sz="1600">
                          <a:effectLst/>
                        </a:rPr>
                        <a:t>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29/02/24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Vermeerderen 4 BN</a:t>
                      </a:r>
                    </a:p>
                  </a:txBody>
                  <a:tcPr marL="68580" marR="68580" marT="0" marB="0"/>
                </a:tc>
                <a:tc>
                  <a:txBody>
                    <a:bodyPr/>
                    <a:lstStyle/>
                    <a:p>
                      <a:pPr>
                        <a:lnSpc>
                          <a:spcPct val="107000"/>
                        </a:lnSpc>
                        <a:spcAft>
                          <a:spcPts val="800"/>
                        </a:spcAft>
                      </a:pPr>
                      <a:r>
                        <a:rPr lang="nl-NL" sz="1600" dirty="0" err="1">
                          <a:effectLst/>
                          <a:latin typeface="Calibri" panose="020F0502020204030204" pitchFamily="34" charset="0"/>
                          <a:ea typeface="Calibri" panose="020F0502020204030204" pitchFamily="34" charset="0"/>
                          <a:cs typeface="Times New Roman" panose="02020603050405020304" pitchFamily="18" charset="0"/>
                        </a:rPr>
                        <a:t>Epidemilogie</a:t>
                      </a:r>
                      <a:r>
                        <a:rPr lang="nl-NL" sz="1600" dirty="0">
                          <a:effectLst/>
                          <a:latin typeface="Calibri" panose="020F0502020204030204" pitchFamily="34" charset="0"/>
                          <a:ea typeface="Calibri" panose="020F0502020204030204" pitchFamily="34" charset="0"/>
                          <a:cs typeface="Times New Roman" panose="02020603050405020304" pitchFamily="18" charset="0"/>
                        </a:rPr>
                        <a:t> GV</a:t>
                      </a:r>
                    </a:p>
                  </a:txBody>
                  <a:tcPr marL="68580" marR="68580" marT="0" marB="0"/>
                </a:tc>
                <a:extLst>
                  <a:ext uri="{0D108BD9-81ED-4DB2-BD59-A6C34878D82A}">
                    <a16:rowId xmlns:a16="http://schemas.microsoft.com/office/drawing/2014/main" val="1547214745"/>
                  </a:ext>
                </a:extLst>
              </a:tr>
              <a:tr h="363314">
                <a:tc>
                  <a:txBody>
                    <a:bodyPr/>
                    <a:lstStyle/>
                    <a:p>
                      <a:pPr>
                        <a:lnSpc>
                          <a:spcPct val="107000"/>
                        </a:lnSpc>
                        <a:spcAft>
                          <a:spcPts val="800"/>
                        </a:spcAft>
                      </a:pPr>
                      <a:r>
                        <a:rPr lang="nl-NL" sz="1600">
                          <a:effectLst/>
                        </a:rPr>
                        <a:t>7</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07/03/24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latin typeface="Calibri" panose="020F0502020204030204" pitchFamily="34" charset="0"/>
                          <a:ea typeface="Calibri" panose="020F0502020204030204" pitchFamily="34" charset="0"/>
                          <a:cs typeface="Times New Roman" panose="02020603050405020304" pitchFamily="18" charset="0"/>
                        </a:rPr>
                        <a:t>Herhaling</a:t>
                      </a:r>
                    </a:p>
                  </a:txBody>
                  <a:tcPr marL="68580" marR="68580" marT="0" marB="0"/>
                </a:tc>
                <a:tc>
                  <a:txBody>
                    <a:bodyPr/>
                    <a:lstStyle/>
                    <a:p>
                      <a:r>
                        <a:rPr lang="nl-NL" sz="1600" dirty="0"/>
                        <a:t>Voorbereiden Kas/Boomkwekerij  GV/BN</a:t>
                      </a:r>
                      <a:endParaRPr lang="nl-NL" dirty="0"/>
                    </a:p>
                  </a:txBody>
                  <a:tcPr marL="68580" marR="68580" marT="0" marB="0"/>
                </a:tc>
                <a:extLst>
                  <a:ext uri="{0D108BD9-81ED-4DB2-BD59-A6C34878D82A}">
                    <a16:rowId xmlns:a16="http://schemas.microsoft.com/office/drawing/2014/main" val="4157233421"/>
                  </a:ext>
                </a:extLst>
              </a:tr>
              <a:tr h="363314">
                <a:tc>
                  <a:txBody>
                    <a:bodyPr/>
                    <a:lstStyle/>
                    <a:p>
                      <a:pPr>
                        <a:lnSpc>
                          <a:spcPct val="107000"/>
                        </a:lnSpc>
                        <a:spcAft>
                          <a:spcPts val="800"/>
                        </a:spcAft>
                      </a:pPr>
                      <a:r>
                        <a:rPr lang="nl-NL" sz="1600">
                          <a:effectLst/>
                        </a:rPr>
                        <a:t>8</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600" dirty="0">
                          <a:effectLst/>
                        </a:rPr>
                        <a:t>14/03/24</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800"/>
                        </a:spcAft>
                      </a:pPr>
                      <a:r>
                        <a:rPr lang="nl-NL" sz="1600" dirty="0" err="1">
                          <a:effectLst/>
                        </a:rPr>
                        <a:t>Toetsweek</a:t>
                      </a:r>
                      <a:endParaRPr lang="nl-N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2441429260"/>
                  </a:ext>
                </a:extLst>
              </a:tr>
            </a:tbl>
          </a:graphicData>
        </a:graphic>
      </p:graphicFrame>
    </p:spTree>
    <p:extLst>
      <p:ext uri="{BB962C8B-B14F-4D97-AF65-F5344CB8AC3E}">
        <p14:creationId xmlns:p14="http://schemas.microsoft.com/office/powerpoint/2010/main" val="304001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a:bodyPr>
          <a:lstStyle/>
          <a:p>
            <a:pPr eaLnBrk="1" hangingPunct="1"/>
            <a:r>
              <a:rPr lang="nl-NL" altLang="nl-NL" sz="3000" b="1" dirty="0"/>
              <a:t>Plantaardig materiaal verwijderen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048672" cy="3553695"/>
          </a:xfrm>
        </p:spPr>
        <p:txBody>
          <a:bodyPr>
            <a:normAutofit/>
          </a:bodyPr>
          <a:lstStyle/>
          <a:p>
            <a:pPr marL="342900" indent="-342900">
              <a:defRPr/>
            </a:pPr>
            <a:r>
              <a:rPr lang="nl-NL" sz="2400" dirty="0"/>
              <a:t>Eerst onder bij de potten de plant afknippen</a:t>
            </a:r>
          </a:p>
          <a:p>
            <a:pPr marL="342900" indent="-342900">
              <a:defRPr/>
            </a:pPr>
            <a:endParaRPr lang="nl-NL" sz="2400" dirty="0"/>
          </a:p>
          <a:p>
            <a:pPr marL="342900" indent="-342900">
              <a:defRPr/>
            </a:pPr>
            <a:r>
              <a:rPr lang="nl-NL" sz="2400" dirty="0"/>
              <a:t>Doeken uitrollen</a:t>
            </a:r>
          </a:p>
          <a:p>
            <a:pPr marL="342900" indent="-342900">
              <a:defRPr/>
            </a:pPr>
            <a:endParaRPr lang="nl-NL" sz="2400" dirty="0"/>
          </a:p>
          <a:p>
            <a:pPr marL="342900" indent="-342900">
              <a:defRPr/>
            </a:pPr>
            <a:r>
              <a:rPr lang="nl-NL" sz="2400" dirty="0"/>
              <a:t>Planten boven afknippen en op de doeken laten vallen</a:t>
            </a:r>
          </a:p>
        </p:txBody>
      </p:sp>
      <p:pic>
        <p:nvPicPr>
          <p:cNvPr id="2" name="Afbeelding 1">
            <a:extLst>
              <a:ext uri="{FF2B5EF4-FFF2-40B4-BE49-F238E27FC236}">
                <a16:creationId xmlns:a16="http://schemas.microsoft.com/office/drawing/2014/main" id="{E739FDAB-F991-405B-8666-B7504F006DDA}"/>
              </a:ext>
            </a:extLst>
          </p:cNvPr>
          <p:cNvPicPr>
            <a:picLocks noChangeAspect="1"/>
          </p:cNvPicPr>
          <p:nvPr/>
        </p:nvPicPr>
        <p:blipFill>
          <a:blip r:embed="rId3"/>
          <a:stretch>
            <a:fillRect/>
          </a:stretch>
        </p:blipFill>
        <p:spPr>
          <a:xfrm>
            <a:off x="2699792" y="4653136"/>
            <a:ext cx="3024336" cy="1876425"/>
          </a:xfrm>
          <a:prstGeom prst="rect">
            <a:avLst/>
          </a:prstGeom>
        </p:spPr>
      </p:pic>
    </p:spTree>
    <p:extLst>
      <p:ext uri="{BB962C8B-B14F-4D97-AF65-F5344CB8AC3E}">
        <p14:creationId xmlns:p14="http://schemas.microsoft.com/office/powerpoint/2010/main" val="11445848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Omlaag halen gewas</a:t>
            </a:r>
          </a:p>
        </p:txBody>
      </p:sp>
      <p:pic>
        <p:nvPicPr>
          <p:cNvPr id="4" name="Onlinemedia 3" title="Sloopkar paprikagewas">
            <a:hlinkClick r:id="" action="ppaction://media"/>
            <a:extLst>
              <a:ext uri="{FF2B5EF4-FFF2-40B4-BE49-F238E27FC236}">
                <a16:creationId xmlns:a16="http://schemas.microsoft.com/office/drawing/2014/main" id="{9668275E-096A-BD16-DD77-AC31FD1702D4}"/>
              </a:ext>
            </a:extLst>
          </p:cNvPr>
          <p:cNvPicPr>
            <a:picLocks noGrp="1" noRot="1" noChangeAspect="1"/>
          </p:cNvPicPr>
          <p:nvPr>
            <p:ph idx="1"/>
            <a:videoFile r:link="rId1"/>
          </p:nvPr>
        </p:nvPicPr>
        <p:blipFill>
          <a:blip r:embed="rId4"/>
          <a:stretch>
            <a:fillRect/>
          </a:stretch>
        </p:blipFill>
        <p:spPr>
          <a:xfrm>
            <a:off x="565150" y="1600200"/>
            <a:ext cx="8012113" cy="4525963"/>
          </a:xfrm>
          <a:prstGeom prst="rect">
            <a:avLst/>
          </a:prstGeom>
        </p:spPr>
      </p:pic>
    </p:spTree>
    <p:extLst>
      <p:ext uri="{BB962C8B-B14F-4D97-AF65-F5344CB8AC3E}">
        <p14:creationId xmlns:p14="http://schemas.microsoft.com/office/powerpoint/2010/main" val="39781821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Versnipperen gewas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760640" cy="3553695"/>
          </a:xfrm>
        </p:spPr>
        <p:txBody>
          <a:bodyPr>
            <a:normAutofit/>
          </a:bodyPr>
          <a:lstStyle/>
          <a:p>
            <a:pPr marL="342900" indent="-342900">
              <a:defRPr/>
            </a:pPr>
            <a:r>
              <a:rPr lang="nl-NL" sz="2400" dirty="0"/>
              <a:t>Minder volume (20%) = goedkoper afvoeren en minder opslag</a:t>
            </a:r>
          </a:p>
          <a:p>
            <a:pPr marL="342900" indent="-342900">
              <a:defRPr/>
            </a:pPr>
            <a:endParaRPr lang="nl-NL" sz="2400" dirty="0"/>
          </a:p>
          <a:p>
            <a:pPr marL="342900" indent="-342900">
              <a:defRPr/>
            </a:pPr>
            <a:r>
              <a:rPr lang="nl-NL" sz="2400" dirty="0"/>
              <a:t>Gebeurd meestal door een loonbedrijf, deze beschikt over het juiste materiaal, gaat sneller en is vaak goedkoper</a:t>
            </a:r>
          </a:p>
        </p:txBody>
      </p:sp>
    </p:spTree>
    <p:extLst>
      <p:ext uri="{BB962C8B-B14F-4D97-AF65-F5344CB8AC3E}">
        <p14:creationId xmlns:p14="http://schemas.microsoft.com/office/powerpoint/2010/main" val="4487385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Leegruimen kas bij teelten op substraat</a:t>
            </a:r>
          </a:p>
        </p:txBody>
      </p:sp>
      <p:pic>
        <p:nvPicPr>
          <p:cNvPr id="2" name="Onlinemedia 1">
            <a:hlinkClick r:id="" action="ppaction://media"/>
            <a:extLst>
              <a:ext uri="{FF2B5EF4-FFF2-40B4-BE49-F238E27FC236}">
                <a16:creationId xmlns:a16="http://schemas.microsoft.com/office/drawing/2014/main" id="{197050CE-B6D3-4FFC-BA88-E10A27423854}"/>
              </a:ext>
            </a:extLst>
          </p:cNvPr>
          <p:cNvPicPr>
            <a:picLocks noGrp="1" noRot="1" noChangeAspect="1"/>
          </p:cNvPicPr>
          <p:nvPr>
            <p:ph idx="1"/>
            <a:videoFile r:link="rId1"/>
          </p:nvPr>
        </p:nvPicPr>
        <p:blipFill>
          <a:blip r:embed="rId4"/>
          <a:stretch>
            <a:fillRect/>
          </a:stretch>
        </p:blipFill>
        <p:spPr>
          <a:xfrm>
            <a:off x="901433" y="1916832"/>
            <a:ext cx="7797746" cy="4386232"/>
          </a:xfrm>
          <a:prstGeom prst="rect">
            <a:avLst/>
          </a:prstGeom>
        </p:spPr>
      </p:pic>
    </p:spTree>
    <p:extLst>
      <p:ext uri="{BB962C8B-B14F-4D97-AF65-F5344CB8AC3E}">
        <p14:creationId xmlns:p14="http://schemas.microsoft.com/office/powerpoint/2010/main" val="285024021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Veeg  en zuigmachines</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82288" cy="4351338"/>
          </a:xfrm>
        </p:spPr>
        <p:txBody>
          <a:bodyPr>
            <a:normAutofit fontScale="92500" lnSpcReduction="20000"/>
          </a:bodyPr>
          <a:lstStyle/>
          <a:p>
            <a:pPr indent="0">
              <a:buNone/>
            </a:pPr>
            <a:r>
              <a:rPr lang="nl-NL" sz="2400" dirty="0"/>
              <a:t>In de glastuinbouw is het belangrijk dat je de bedrijfsruimten regelmatig veegt. Een schone, stofvrije ruimte werkt prettig en gaat het verspreiden van ziekten tegen. </a:t>
            </a:r>
          </a:p>
          <a:p>
            <a:pPr indent="0">
              <a:buNone/>
            </a:pPr>
            <a:endParaRPr lang="nl-NL" sz="2400" dirty="0"/>
          </a:p>
          <a:p>
            <a:pPr indent="0">
              <a:buNone/>
            </a:pPr>
            <a:r>
              <a:rPr lang="nl-NL" sz="2400" dirty="0"/>
              <a:t>Bovendien is stof en vuil slecht voor de dure apparatuur die op het bedrijf aanwezig is, zoals kleurensorteerders, oogstlijnen, computers en regelapparatuur. </a:t>
            </a:r>
          </a:p>
          <a:p>
            <a:pPr indent="0">
              <a:buNone/>
            </a:pPr>
            <a:endParaRPr lang="nl-NL" sz="2400" dirty="0"/>
          </a:p>
          <a:p>
            <a:pPr indent="0">
              <a:buNone/>
            </a:pPr>
            <a:r>
              <a:rPr lang="nl-NL" sz="2400" dirty="0"/>
              <a:t>Voor sommige producten of exportmarkten worden eisen gesteld aan de hygiëne in de bedrijfsruimte. Dat geldt met name voor de groenteteelt</a:t>
            </a:r>
            <a:r>
              <a:rPr lang="nl-NL" dirty="0"/>
              <a:t>.</a:t>
            </a:r>
          </a:p>
        </p:txBody>
      </p:sp>
      <p:pic>
        <p:nvPicPr>
          <p:cNvPr id="4" name="Afbeelding 3">
            <a:extLst>
              <a:ext uri="{FF2B5EF4-FFF2-40B4-BE49-F238E27FC236}">
                <a16:creationId xmlns:a16="http://schemas.microsoft.com/office/drawing/2014/main" id="{F60F14B6-7D53-4D87-A806-6C0C478D5ACE}"/>
              </a:ext>
            </a:extLst>
          </p:cNvPr>
          <p:cNvPicPr>
            <a:picLocks noChangeAspect="1"/>
          </p:cNvPicPr>
          <p:nvPr/>
        </p:nvPicPr>
        <p:blipFill>
          <a:blip r:embed="rId2"/>
          <a:stretch>
            <a:fillRect/>
          </a:stretch>
        </p:blipFill>
        <p:spPr>
          <a:xfrm>
            <a:off x="7164288" y="4077072"/>
            <a:ext cx="1800225" cy="2543175"/>
          </a:xfrm>
          <a:prstGeom prst="rect">
            <a:avLst/>
          </a:prstGeom>
        </p:spPr>
      </p:pic>
    </p:spTree>
    <p:extLst>
      <p:ext uri="{BB962C8B-B14F-4D97-AF65-F5344CB8AC3E}">
        <p14:creationId xmlns:p14="http://schemas.microsoft.com/office/powerpoint/2010/main" val="409651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Handveegmachine</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46171" y="1653363"/>
            <a:ext cx="6762000" cy="4351338"/>
          </a:xfrm>
        </p:spPr>
        <p:txBody>
          <a:bodyPr>
            <a:noAutofit/>
          </a:bodyPr>
          <a:lstStyle/>
          <a:p>
            <a:pPr indent="0">
              <a:buNone/>
            </a:pPr>
            <a:r>
              <a:rPr lang="nl-NL" sz="2400" dirty="0"/>
              <a:t>De simpelste vorm om paden, tafels en betonvloeren te reinigen, is vegen. Dat doe je meestal gewoon met een bezem, maar voor kleine ruimten kun je ook gebruikmaken van handveegmachines.</a:t>
            </a:r>
          </a:p>
          <a:p>
            <a:pPr indent="0">
              <a:buNone/>
            </a:pPr>
            <a:endParaRPr lang="nl-NL" sz="2400" dirty="0"/>
          </a:p>
          <a:p>
            <a:pPr indent="0">
              <a:buNone/>
            </a:pPr>
            <a:r>
              <a:rPr lang="nl-NL" sz="2400" dirty="0"/>
              <a:t>Deze hebben soms twee </a:t>
            </a:r>
            <a:r>
              <a:rPr lang="nl-NL" sz="2400" dirty="0" err="1"/>
              <a:t>vuilopvangbakken</a:t>
            </a:r>
            <a:r>
              <a:rPr lang="nl-NL" sz="2400" dirty="0"/>
              <a:t>, zodat je zowel voor- als achteruit kunt vegen. Als je de machine vooruit duwt, draait de borstel achteruit en komt het vuil in de vuilbak aan de voorkant. Als je achteruit rijdt, werkt het precies andersom</a:t>
            </a:r>
          </a:p>
        </p:txBody>
      </p:sp>
      <p:pic>
        <p:nvPicPr>
          <p:cNvPr id="4" name="Afbeelding 3">
            <a:extLst>
              <a:ext uri="{FF2B5EF4-FFF2-40B4-BE49-F238E27FC236}">
                <a16:creationId xmlns:a16="http://schemas.microsoft.com/office/drawing/2014/main" id="{135BF2ED-4C6F-47E4-8007-07A2E78C4D1E}"/>
              </a:ext>
            </a:extLst>
          </p:cNvPr>
          <p:cNvPicPr>
            <a:picLocks noChangeAspect="1"/>
          </p:cNvPicPr>
          <p:nvPr/>
        </p:nvPicPr>
        <p:blipFill>
          <a:blip r:embed="rId2"/>
          <a:stretch>
            <a:fillRect/>
          </a:stretch>
        </p:blipFill>
        <p:spPr>
          <a:xfrm>
            <a:off x="6804248" y="260648"/>
            <a:ext cx="1969587" cy="2223726"/>
          </a:xfrm>
          <a:prstGeom prst="rect">
            <a:avLst/>
          </a:prstGeom>
        </p:spPr>
      </p:pic>
      <p:pic>
        <p:nvPicPr>
          <p:cNvPr id="5" name="Afbeelding 4">
            <a:extLst>
              <a:ext uri="{FF2B5EF4-FFF2-40B4-BE49-F238E27FC236}">
                <a16:creationId xmlns:a16="http://schemas.microsoft.com/office/drawing/2014/main" id="{E8788B7C-3883-4040-A8B3-E648A609C154}"/>
              </a:ext>
            </a:extLst>
          </p:cNvPr>
          <p:cNvPicPr>
            <a:picLocks noChangeAspect="1"/>
          </p:cNvPicPr>
          <p:nvPr/>
        </p:nvPicPr>
        <p:blipFill>
          <a:blip r:embed="rId3"/>
          <a:stretch>
            <a:fillRect/>
          </a:stretch>
        </p:blipFill>
        <p:spPr>
          <a:xfrm flipH="1">
            <a:off x="7344000" y="4292310"/>
            <a:ext cx="1579303" cy="2543175"/>
          </a:xfrm>
          <a:prstGeom prst="rect">
            <a:avLst/>
          </a:prstGeom>
        </p:spPr>
      </p:pic>
    </p:spTree>
    <p:extLst>
      <p:ext uri="{BB962C8B-B14F-4D97-AF65-F5344CB8AC3E}">
        <p14:creationId xmlns:p14="http://schemas.microsoft.com/office/powerpoint/2010/main" val="282839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Handveegmachine</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44105" y="1815249"/>
            <a:ext cx="6510280" cy="4351338"/>
          </a:xfrm>
        </p:spPr>
        <p:txBody>
          <a:bodyPr>
            <a:normAutofit fontScale="85000" lnSpcReduction="20000"/>
          </a:bodyPr>
          <a:lstStyle/>
          <a:p>
            <a:pPr indent="0">
              <a:buNone/>
            </a:pPr>
            <a:r>
              <a:rPr lang="nl-NL" dirty="0"/>
              <a:t> </a:t>
            </a:r>
            <a:r>
              <a:rPr lang="nl-NL" sz="2400" dirty="0"/>
              <a:t>Zo’n machine wordt aangedreven door de loopwielen. </a:t>
            </a:r>
          </a:p>
          <a:p>
            <a:pPr indent="0">
              <a:buNone/>
            </a:pPr>
            <a:endParaRPr lang="nl-NL" sz="2400" dirty="0"/>
          </a:p>
          <a:p>
            <a:pPr indent="0">
              <a:buNone/>
            </a:pPr>
            <a:r>
              <a:rPr lang="nl-NL" sz="2400" dirty="0"/>
              <a:t>Je kunt eventueel de hoogte-instelling van het apparaat veranderen, zodat ook ietwat versleten borstels kunnen blijven vegen. </a:t>
            </a:r>
          </a:p>
          <a:p>
            <a:pPr indent="0">
              <a:buNone/>
            </a:pPr>
            <a:endParaRPr lang="nl-NL" sz="2400" dirty="0"/>
          </a:p>
          <a:p>
            <a:pPr indent="0">
              <a:buNone/>
            </a:pPr>
            <a:r>
              <a:rPr lang="nl-NL" sz="2400" dirty="0"/>
              <a:t>Vergeet niet regelmatig de bakken te legen</a:t>
            </a:r>
          </a:p>
          <a:p>
            <a:pPr indent="0">
              <a:buNone/>
            </a:pPr>
            <a:endParaRPr lang="nl-NL" sz="2400" dirty="0"/>
          </a:p>
          <a:p>
            <a:pPr indent="0">
              <a:buNone/>
            </a:pPr>
            <a:r>
              <a:rPr lang="nl-NL" sz="2400" dirty="0"/>
              <a:t>Plus- en minpunten</a:t>
            </a:r>
          </a:p>
          <a:p>
            <a:pPr marL="285750" indent="-285750"/>
            <a:r>
              <a:rPr lang="nl-NL" sz="2400" dirty="0"/>
              <a:t>5x sneller vegen dan met een bezem</a:t>
            </a:r>
          </a:p>
          <a:p>
            <a:pPr marL="285750" indent="-285750"/>
            <a:r>
              <a:rPr lang="nl-NL" sz="2400" dirty="0"/>
              <a:t>Geen zere rug dankzij ergonomisch design</a:t>
            </a:r>
          </a:p>
          <a:p>
            <a:pPr marL="285750" indent="-285750"/>
            <a:r>
              <a:rPr lang="nl-NL" sz="2400" dirty="0"/>
              <a:t>Eenvoudig hoeken en kanten reinigen</a:t>
            </a:r>
          </a:p>
          <a:p>
            <a:pPr marL="285750" indent="-285750"/>
            <a:r>
              <a:rPr lang="nl-NL" sz="2400" dirty="0"/>
              <a:t>Geen elektrische ondersteuning</a:t>
            </a:r>
          </a:p>
          <a:p>
            <a:pPr marL="285750" indent="-285750"/>
            <a:r>
              <a:rPr lang="nl-NL" sz="2400" dirty="0"/>
              <a:t>Veel stof omdat er geen filter opzit</a:t>
            </a:r>
          </a:p>
        </p:txBody>
      </p:sp>
      <p:pic>
        <p:nvPicPr>
          <p:cNvPr id="4" name="Afbeelding 3">
            <a:extLst>
              <a:ext uri="{FF2B5EF4-FFF2-40B4-BE49-F238E27FC236}">
                <a16:creationId xmlns:a16="http://schemas.microsoft.com/office/drawing/2014/main" id="{0434B713-07F5-42FC-B2F5-DB969BC42C5F}"/>
              </a:ext>
            </a:extLst>
          </p:cNvPr>
          <p:cNvPicPr>
            <a:picLocks noChangeAspect="1"/>
          </p:cNvPicPr>
          <p:nvPr/>
        </p:nvPicPr>
        <p:blipFill>
          <a:blip r:embed="rId2"/>
          <a:stretch>
            <a:fillRect/>
          </a:stretch>
        </p:blipFill>
        <p:spPr>
          <a:xfrm>
            <a:off x="6876255" y="380908"/>
            <a:ext cx="1743061" cy="1967972"/>
          </a:xfrm>
          <a:prstGeom prst="rect">
            <a:avLst/>
          </a:prstGeom>
        </p:spPr>
      </p:pic>
    </p:spTree>
    <p:extLst>
      <p:ext uri="{BB962C8B-B14F-4D97-AF65-F5344CB8AC3E}">
        <p14:creationId xmlns:p14="http://schemas.microsoft.com/office/powerpoint/2010/main" val="37529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1000"/>
                                        <p:tgtEl>
                                          <p:spTgt spid="3">
                                            <p:txEl>
                                              <p:pRg st="11" end="11"/>
                                            </p:txEl>
                                          </p:spTgt>
                                        </p:tgtEl>
                                      </p:cBhvr>
                                    </p:animEffect>
                                    <p:anim calcmode="lin" valueType="num">
                                      <p:cBhvr>
                                        <p:cTn id="6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Handveegmachine</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44105" y="1815249"/>
            <a:ext cx="6510280" cy="4351338"/>
          </a:xfrm>
        </p:spPr>
        <p:txBody>
          <a:bodyPr>
            <a:normAutofit/>
          </a:bodyPr>
          <a:lstStyle/>
          <a:p>
            <a:pPr indent="0">
              <a:buNone/>
            </a:pPr>
            <a:r>
              <a:rPr lang="nl-NL" dirty="0"/>
              <a:t> </a:t>
            </a:r>
            <a:endParaRPr lang="nl-NL" sz="2400" dirty="0"/>
          </a:p>
        </p:txBody>
      </p:sp>
      <p:pic>
        <p:nvPicPr>
          <p:cNvPr id="4" name="Afbeelding 3">
            <a:extLst>
              <a:ext uri="{FF2B5EF4-FFF2-40B4-BE49-F238E27FC236}">
                <a16:creationId xmlns:a16="http://schemas.microsoft.com/office/drawing/2014/main" id="{0434B713-07F5-42FC-B2F5-DB969BC42C5F}"/>
              </a:ext>
            </a:extLst>
          </p:cNvPr>
          <p:cNvPicPr>
            <a:picLocks noChangeAspect="1"/>
          </p:cNvPicPr>
          <p:nvPr/>
        </p:nvPicPr>
        <p:blipFill>
          <a:blip r:embed="rId2"/>
          <a:stretch>
            <a:fillRect/>
          </a:stretch>
        </p:blipFill>
        <p:spPr>
          <a:xfrm>
            <a:off x="6876255" y="380908"/>
            <a:ext cx="1743061" cy="1967972"/>
          </a:xfrm>
          <a:prstGeom prst="rect">
            <a:avLst/>
          </a:prstGeom>
        </p:spPr>
      </p:pic>
      <p:pic>
        <p:nvPicPr>
          <p:cNvPr id="5" name="Afbeelding 4">
            <a:extLst>
              <a:ext uri="{FF2B5EF4-FFF2-40B4-BE49-F238E27FC236}">
                <a16:creationId xmlns:a16="http://schemas.microsoft.com/office/drawing/2014/main" id="{CA344DF6-C650-48B6-AF63-32FDD5939B9D}"/>
              </a:ext>
            </a:extLst>
          </p:cNvPr>
          <p:cNvPicPr>
            <a:picLocks noChangeAspect="1"/>
          </p:cNvPicPr>
          <p:nvPr/>
        </p:nvPicPr>
        <p:blipFill>
          <a:blip r:embed="rId3"/>
          <a:stretch>
            <a:fillRect/>
          </a:stretch>
        </p:blipFill>
        <p:spPr>
          <a:xfrm>
            <a:off x="683568" y="1640787"/>
            <a:ext cx="5400600" cy="5079939"/>
          </a:xfrm>
          <a:prstGeom prst="rect">
            <a:avLst/>
          </a:prstGeom>
        </p:spPr>
      </p:pic>
    </p:spTree>
    <p:extLst>
      <p:ext uri="{BB962C8B-B14F-4D97-AF65-F5344CB8AC3E}">
        <p14:creationId xmlns:p14="http://schemas.microsoft.com/office/powerpoint/2010/main" val="50782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Zuigende </a:t>
            </a:r>
            <a:r>
              <a:rPr lang="nl-NL" dirty="0" err="1"/>
              <a:t>veegmachine’s</a:t>
            </a: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340768"/>
            <a:ext cx="6510280" cy="5256584"/>
          </a:xfrm>
        </p:spPr>
        <p:txBody>
          <a:bodyPr>
            <a:normAutofit lnSpcReduction="10000"/>
          </a:bodyPr>
          <a:lstStyle/>
          <a:p>
            <a:pPr indent="0">
              <a:buNone/>
            </a:pPr>
            <a:r>
              <a:rPr lang="nl-NL" sz="2200" dirty="0"/>
              <a:t>Voor het schoonmaken van grote ruimten kan je een zuigende veegmachine gebruiken. </a:t>
            </a:r>
          </a:p>
          <a:p>
            <a:pPr indent="0">
              <a:buNone/>
            </a:pPr>
            <a:endParaRPr lang="nl-NL" sz="2200" dirty="0"/>
          </a:p>
          <a:p>
            <a:pPr indent="0">
              <a:buNone/>
            </a:pPr>
            <a:r>
              <a:rPr lang="nl-NL" sz="2200" dirty="0"/>
              <a:t>Deze machines hebben een elektromotor of een benzine motor.</a:t>
            </a:r>
          </a:p>
          <a:p>
            <a:pPr indent="0">
              <a:buNone/>
            </a:pPr>
            <a:endParaRPr lang="nl-NL" sz="2200" dirty="0"/>
          </a:p>
          <a:p>
            <a:pPr indent="0">
              <a:buNone/>
            </a:pPr>
            <a:r>
              <a:rPr lang="nl-NL" sz="2200" dirty="0"/>
              <a:t>Ze zijn onder meer geschikt voor het reinigen van het hoofdpad en de betonvloer, maar met de kleinere modellen kan je ook in de kas op het antiworteldoek mee vegen.</a:t>
            </a:r>
          </a:p>
          <a:p>
            <a:pPr indent="0">
              <a:buNone/>
            </a:pPr>
            <a:endParaRPr lang="nl-NL" sz="2200" dirty="0"/>
          </a:p>
          <a:p>
            <a:pPr indent="0">
              <a:buNone/>
            </a:pPr>
            <a:r>
              <a:rPr lang="nl-NL" sz="2200" dirty="0"/>
              <a:t>Let dan wel op dat je geen sporen maakt in de ondergrond.</a:t>
            </a:r>
            <a:br>
              <a:rPr lang="nl-NL" sz="2200" dirty="0"/>
            </a:br>
            <a:endParaRPr lang="nl-NL" sz="2200" dirty="0"/>
          </a:p>
          <a:p>
            <a:pPr indent="0">
              <a:buNone/>
            </a:pPr>
            <a:r>
              <a:rPr lang="nl-NL" sz="2200" dirty="0"/>
              <a:t>Pas ook op dat je niet over de druppelslangen rijdt</a:t>
            </a:r>
            <a:r>
              <a:rPr lang="nl-NL" dirty="0"/>
              <a:t>!</a:t>
            </a:r>
          </a:p>
          <a:p>
            <a:pPr indent="0">
              <a:buNone/>
            </a:pPr>
            <a:endParaRPr lang="nl-NL" dirty="0"/>
          </a:p>
        </p:txBody>
      </p:sp>
      <p:pic>
        <p:nvPicPr>
          <p:cNvPr id="4" name="Afbeelding 3">
            <a:extLst>
              <a:ext uri="{FF2B5EF4-FFF2-40B4-BE49-F238E27FC236}">
                <a16:creationId xmlns:a16="http://schemas.microsoft.com/office/drawing/2014/main" id="{0E605CD8-BDB6-4627-81E1-640CF3FE3121}"/>
              </a:ext>
            </a:extLst>
          </p:cNvPr>
          <p:cNvPicPr>
            <a:picLocks noChangeAspect="1"/>
          </p:cNvPicPr>
          <p:nvPr/>
        </p:nvPicPr>
        <p:blipFill rotWithShape="1">
          <a:blip r:embed="rId2"/>
          <a:srcRect l="3990" r="8223"/>
          <a:stretch/>
        </p:blipFill>
        <p:spPr>
          <a:xfrm>
            <a:off x="7164288" y="4581128"/>
            <a:ext cx="1584176" cy="1804572"/>
          </a:xfrm>
          <a:prstGeom prst="rect">
            <a:avLst/>
          </a:prstGeom>
        </p:spPr>
      </p:pic>
    </p:spTree>
    <p:extLst>
      <p:ext uri="{BB962C8B-B14F-4D97-AF65-F5344CB8AC3E}">
        <p14:creationId xmlns:p14="http://schemas.microsoft.com/office/powerpoint/2010/main" val="184240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Zuigende </a:t>
            </a:r>
            <a:r>
              <a:rPr lang="nl-NL" dirty="0" err="1"/>
              <a:t>veegmachine’s</a:t>
            </a: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normAutofit lnSpcReduction="10000"/>
          </a:bodyPr>
          <a:lstStyle/>
          <a:p>
            <a:pPr indent="0">
              <a:buNone/>
            </a:pPr>
            <a:r>
              <a:rPr lang="nl-NL" sz="2200" dirty="0"/>
              <a:t>Het voordeel van deze machines is dat je ook de kleinere stofdeeltjes meeneemt. De lucht die uit de machine komt, wordt gefilterd om te voorkomen dat er te veel stofdeeltjes in de lucht komen. </a:t>
            </a:r>
          </a:p>
          <a:p>
            <a:pPr indent="0">
              <a:buNone/>
            </a:pPr>
            <a:endParaRPr lang="nl-NL" sz="2200" dirty="0"/>
          </a:p>
          <a:p>
            <a:pPr indent="0">
              <a:buNone/>
            </a:pPr>
            <a:r>
              <a:rPr lang="nl-NL" sz="2200" dirty="0"/>
              <a:t>Er zijn twee typen zuigende veegmachines, namelijk loopmodellen en zitmodellen. </a:t>
            </a:r>
          </a:p>
          <a:p>
            <a:pPr indent="0">
              <a:buNone/>
            </a:pPr>
            <a:endParaRPr lang="nl-NL" sz="2200" dirty="0"/>
          </a:p>
          <a:p>
            <a:pPr indent="0">
              <a:buNone/>
            </a:pPr>
            <a:r>
              <a:rPr lang="nl-NL" sz="2200" dirty="0"/>
              <a:t>Wanneer je een zuigende veegmachine wil aanschaffen, kun je letten op een aantal factoren: veegbreedte, grootte van de vuilvergaarbak, rijsnelheid, capaciteit in vierkante meters per uur en wel of niet zelfrijdend, en het gewicht.</a:t>
            </a:r>
          </a:p>
          <a:p>
            <a:pPr indent="0">
              <a:buNone/>
            </a:pPr>
            <a:endParaRPr lang="nl-NL" dirty="0"/>
          </a:p>
        </p:txBody>
      </p:sp>
      <p:pic>
        <p:nvPicPr>
          <p:cNvPr id="10" name="Afbeelding 9">
            <a:extLst>
              <a:ext uri="{FF2B5EF4-FFF2-40B4-BE49-F238E27FC236}">
                <a16:creationId xmlns:a16="http://schemas.microsoft.com/office/drawing/2014/main" id="{90B2C57D-41EA-4A9B-9769-79FABBA9DD51}"/>
              </a:ext>
            </a:extLst>
          </p:cNvPr>
          <p:cNvPicPr>
            <a:picLocks noChangeAspect="1"/>
          </p:cNvPicPr>
          <p:nvPr/>
        </p:nvPicPr>
        <p:blipFill>
          <a:blip r:embed="rId2"/>
          <a:stretch>
            <a:fillRect/>
          </a:stretch>
        </p:blipFill>
        <p:spPr>
          <a:xfrm>
            <a:off x="6948264" y="127707"/>
            <a:ext cx="1976586" cy="1976586"/>
          </a:xfrm>
          <a:prstGeom prst="rect">
            <a:avLst/>
          </a:prstGeom>
        </p:spPr>
      </p:pic>
      <p:pic>
        <p:nvPicPr>
          <p:cNvPr id="11" name="Afbeelding 10">
            <a:extLst>
              <a:ext uri="{FF2B5EF4-FFF2-40B4-BE49-F238E27FC236}">
                <a16:creationId xmlns:a16="http://schemas.microsoft.com/office/drawing/2014/main" id="{A403DF9C-2666-4E04-B48A-118445B41E7A}"/>
              </a:ext>
            </a:extLst>
          </p:cNvPr>
          <p:cNvPicPr>
            <a:picLocks noChangeAspect="1"/>
          </p:cNvPicPr>
          <p:nvPr/>
        </p:nvPicPr>
        <p:blipFill>
          <a:blip r:embed="rId3"/>
          <a:stretch>
            <a:fillRect/>
          </a:stretch>
        </p:blipFill>
        <p:spPr>
          <a:xfrm>
            <a:off x="7079654" y="4753708"/>
            <a:ext cx="1804006" cy="1804006"/>
          </a:xfrm>
          <a:prstGeom prst="rect">
            <a:avLst/>
          </a:prstGeom>
        </p:spPr>
      </p:pic>
    </p:spTree>
    <p:extLst>
      <p:ext uri="{BB962C8B-B14F-4D97-AF65-F5344CB8AC3E}">
        <p14:creationId xmlns:p14="http://schemas.microsoft.com/office/powerpoint/2010/main" val="217986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457201" y="1762615"/>
            <a:ext cx="7378505" cy="1477328"/>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Les 3 Start van de teelt</a:t>
            </a:r>
          </a:p>
          <a:p>
            <a:pPr marL="457200" indent="-457200">
              <a:buAutoNum type="arabicPeriod"/>
            </a:pPr>
            <a:endParaRPr lang="nl-NL" sz="2400" dirty="0">
              <a:latin typeface="Arial" panose="020B0604020202020204" pitchFamily="34" charset="0"/>
              <a:cs typeface="Arial" panose="020B0604020202020204" pitchFamily="34" charset="0"/>
            </a:endParaRPr>
          </a:p>
          <a:p>
            <a:endParaRPr lang="nl-NL" sz="2400" dirty="0">
              <a:latin typeface="Arial" panose="020B0604020202020204" pitchFamily="34" charset="0"/>
              <a:cs typeface="Arial" panose="020B0604020202020204" pitchFamily="34" charset="0"/>
            </a:endParaRPr>
          </a:p>
          <a:p>
            <a:endParaRPr lang="nl-NL" dirty="0"/>
          </a:p>
        </p:txBody>
      </p:sp>
    </p:spTree>
    <p:extLst>
      <p:ext uri="{BB962C8B-B14F-4D97-AF65-F5344CB8AC3E}">
        <p14:creationId xmlns:p14="http://schemas.microsoft.com/office/powerpoint/2010/main" val="1312489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Zuigende veegmachines</a:t>
            </a:r>
          </a:p>
        </p:txBody>
      </p:sp>
      <p:pic>
        <p:nvPicPr>
          <p:cNvPr id="4" name="Onlinemedia 3">
            <a:hlinkClick r:id="" action="ppaction://media"/>
            <a:extLst>
              <a:ext uri="{FF2B5EF4-FFF2-40B4-BE49-F238E27FC236}">
                <a16:creationId xmlns:a16="http://schemas.microsoft.com/office/drawing/2014/main" id="{89C8E6B6-F6FD-4732-B5AC-CEC9D66EB0B0}"/>
              </a:ext>
            </a:extLst>
          </p:cNvPr>
          <p:cNvPicPr>
            <a:picLocks noGrp="1" noRot="1" noChangeAspect="1"/>
          </p:cNvPicPr>
          <p:nvPr>
            <p:ph idx="1"/>
            <a:videoFile r:link="rId1"/>
          </p:nvPr>
        </p:nvPicPr>
        <p:blipFill>
          <a:blip r:embed="rId3"/>
          <a:stretch>
            <a:fillRect/>
          </a:stretch>
        </p:blipFill>
        <p:spPr>
          <a:xfrm>
            <a:off x="536973" y="2420888"/>
            <a:ext cx="6528726" cy="3672408"/>
          </a:xfrm>
          <a:prstGeom prst="rect">
            <a:avLst/>
          </a:prstGeom>
        </p:spPr>
      </p:pic>
    </p:spTree>
    <p:extLst>
      <p:ext uri="{BB962C8B-B14F-4D97-AF65-F5344CB8AC3E}">
        <p14:creationId xmlns:p14="http://schemas.microsoft.com/office/powerpoint/2010/main" val="508848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Zuigende veegmachines</a:t>
            </a:r>
          </a:p>
        </p:txBody>
      </p:sp>
      <p:pic>
        <p:nvPicPr>
          <p:cNvPr id="4" name="Tijdelijke aanduiding voor inhoud 3">
            <a:extLst>
              <a:ext uri="{FF2B5EF4-FFF2-40B4-BE49-F238E27FC236}">
                <a16:creationId xmlns:a16="http://schemas.microsoft.com/office/drawing/2014/main" id="{198605A7-CCCC-4749-A850-3CAD2F6F3596}"/>
              </a:ext>
            </a:extLst>
          </p:cNvPr>
          <p:cNvPicPr>
            <a:picLocks noGrp="1" noChangeAspect="1"/>
          </p:cNvPicPr>
          <p:nvPr>
            <p:ph idx="1"/>
          </p:nvPr>
        </p:nvPicPr>
        <p:blipFill>
          <a:blip r:embed="rId2"/>
          <a:stretch>
            <a:fillRect/>
          </a:stretch>
        </p:blipFill>
        <p:spPr>
          <a:xfrm>
            <a:off x="567000" y="1196752"/>
            <a:ext cx="5936333" cy="5125157"/>
          </a:xfrm>
          <a:prstGeom prst="rect">
            <a:avLst/>
          </a:prstGeom>
        </p:spPr>
      </p:pic>
    </p:spTree>
    <p:extLst>
      <p:ext uri="{BB962C8B-B14F-4D97-AF65-F5344CB8AC3E}">
        <p14:creationId xmlns:p14="http://schemas.microsoft.com/office/powerpoint/2010/main" val="2879615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pPr algn="l"/>
            <a:r>
              <a:rPr lang="nl-NL" dirty="0"/>
              <a:t>Buisrailbladzuigers</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normAutofit lnSpcReduction="10000"/>
          </a:bodyPr>
          <a:lstStyle/>
          <a:p>
            <a:pPr indent="0">
              <a:buNone/>
            </a:pPr>
            <a:r>
              <a:rPr lang="nl-NL" sz="2200" dirty="0"/>
              <a:t>Buisrailbladzuigers zijn ideaal voor substraatkwekers en heel geschikt  voor de  tomaten-, komkommer- en paprikateelt. </a:t>
            </a:r>
          </a:p>
          <a:p>
            <a:pPr indent="0">
              <a:buNone/>
            </a:pPr>
            <a:endParaRPr lang="nl-NL" sz="2200" dirty="0"/>
          </a:p>
          <a:p>
            <a:pPr indent="0">
              <a:buNone/>
            </a:pPr>
            <a:r>
              <a:rPr lang="nl-NL" sz="2200" dirty="0"/>
              <a:t>Je kunt er snel en efficiënt blad en loof mee uit de paden zuigen. De kas is snel weer schoon en het gewas kan meer van het licht profiteren vanwege de betere lichtreflectie van folie of gronddoek.</a:t>
            </a:r>
          </a:p>
          <a:p>
            <a:pPr indent="0">
              <a:buNone/>
            </a:pPr>
            <a:endParaRPr lang="nl-NL" sz="2200" dirty="0"/>
          </a:p>
          <a:p>
            <a:pPr indent="0">
              <a:buNone/>
            </a:pPr>
            <a:r>
              <a:rPr lang="nl-NL" sz="2200" dirty="0"/>
              <a:t>Ook bij een teeltwisseling kunnen bladzuigers goed van pas komen, omdat ze zowel tussen als naast het buisrailsysteem de folie schoonmaken. </a:t>
            </a:r>
          </a:p>
        </p:txBody>
      </p:sp>
      <p:pic>
        <p:nvPicPr>
          <p:cNvPr id="4" name="Afbeelding 3">
            <a:extLst>
              <a:ext uri="{FF2B5EF4-FFF2-40B4-BE49-F238E27FC236}">
                <a16:creationId xmlns:a16="http://schemas.microsoft.com/office/drawing/2014/main" id="{DC0F9413-6FCB-4B2D-951D-F49D27AB4A44}"/>
              </a:ext>
            </a:extLst>
          </p:cNvPr>
          <p:cNvPicPr>
            <a:picLocks noChangeAspect="1"/>
          </p:cNvPicPr>
          <p:nvPr/>
        </p:nvPicPr>
        <p:blipFill>
          <a:blip r:embed="rId2"/>
          <a:stretch>
            <a:fillRect/>
          </a:stretch>
        </p:blipFill>
        <p:spPr>
          <a:xfrm>
            <a:off x="6674906" y="0"/>
            <a:ext cx="2469094" cy="1847248"/>
          </a:xfrm>
          <a:prstGeom prst="rect">
            <a:avLst/>
          </a:prstGeom>
        </p:spPr>
      </p:pic>
    </p:spTree>
    <p:extLst>
      <p:ext uri="{BB962C8B-B14F-4D97-AF65-F5344CB8AC3E}">
        <p14:creationId xmlns:p14="http://schemas.microsoft.com/office/powerpoint/2010/main" val="132264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Buisrailbladzuigers</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67000" y="1772816"/>
            <a:ext cx="6510280" cy="4351338"/>
          </a:xfrm>
        </p:spPr>
        <p:txBody>
          <a:bodyPr>
            <a:normAutofit fontScale="85000" lnSpcReduction="10000"/>
          </a:bodyPr>
          <a:lstStyle/>
          <a:p>
            <a:pPr indent="0">
              <a:buNone/>
            </a:pPr>
            <a:r>
              <a:rPr lang="nl-NL" sz="2200" dirty="0"/>
              <a:t>Wanneer je de folie afvoert, levert het schoonzuigen nog een voordeel op. Je kunt dan namelijk besparen op de stortkosten, omdat de folie geen overbodig vuil meer bevat. </a:t>
            </a:r>
          </a:p>
          <a:p>
            <a:pPr indent="0">
              <a:buNone/>
            </a:pPr>
            <a:endParaRPr lang="nl-NL" sz="2200" dirty="0"/>
          </a:p>
          <a:p>
            <a:pPr indent="0">
              <a:buNone/>
            </a:pPr>
            <a:r>
              <a:rPr lang="nl-NL" sz="2200" dirty="0"/>
              <a:t>De voordelen van de buisrailbladzuiger op een rij:</a:t>
            </a:r>
          </a:p>
          <a:p>
            <a:pPr indent="0">
              <a:buNone/>
            </a:pPr>
            <a:endParaRPr lang="nl-NL" sz="2200" dirty="0"/>
          </a:p>
          <a:p>
            <a:r>
              <a:rPr lang="nl-NL" sz="2200" dirty="0"/>
              <a:t>tijdwinst bij het schoonhouden van de kas;</a:t>
            </a:r>
          </a:p>
          <a:p>
            <a:r>
              <a:rPr lang="nl-NL" sz="2200" dirty="0"/>
              <a:t>optimale lichtreflectie;</a:t>
            </a:r>
          </a:p>
          <a:p>
            <a:r>
              <a:rPr lang="nl-NL" sz="2200" dirty="0"/>
              <a:t>tijdwinst op arbeid bij teeltwisseling;</a:t>
            </a:r>
          </a:p>
          <a:p>
            <a:r>
              <a:rPr lang="nl-NL" sz="2200" dirty="0"/>
              <a:t>minder arbeidsintensief dan handmatig vegen;</a:t>
            </a:r>
          </a:p>
          <a:p>
            <a:pPr marL="285750" indent="-285750"/>
            <a:r>
              <a:rPr lang="nl-NL" sz="2200" dirty="0"/>
              <a:t>besparing op stortkosten door het schoon afvoeren van de folie;</a:t>
            </a:r>
          </a:p>
          <a:p>
            <a:r>
              <a:rPr lang="nl-NL" sz="2200" dirty="0"/>
              <a:t>minder volume van het opgezogen blad;</a:t>
            </a:r>
          </a:p>
          <a:p>
            <a:pPr marL="285750" indent="-285750"/>
            <a:r>
              <a:rPr lang="nl-NL" sz="2200" dirty="0"/>
              <a:t>geen opgehoopt vuil tussen het buisrailsysteem.</a:t>
            </a:r>
          </a:p>
          <a:p>
            <a:pPr indent="0">
              <a:buNone/>
            </a:pPr>
            <a:endParaRPr lang="nl-NL" dirty="0"/>
          </a:p>
        </p:txBody>
      </p:sp>
      <p:pic>
        <p:nvPicPr>
          <p:cNvPr id="4" name="Afbeelding 3">
            <a:extLst>
              <a:ext uri="{FF2B5EF4-FFF2-40B4-BE49-F238E27FC236}">
                <a16:creationId xmlns:a16="http://schemas.microsoft.com/office/drawing/2014/main" id="{B408D0CA-5938-43E7-A5F1-840C8536C892}"/>
              </a:ext>
            </a:extLst>
          </p:cNvPr>
          <p:cNvPicPr>
            <a:picLocks noChangeAspect="1"/>
          </p:cNvPicPr>
          <p:nvPr/>
        </p:nvPicPr>
        <p:blipFill>
          <a:blip r:embed="rId2"/>
          <a:stretch>
            <a:fillRect/>
          </a:stretch>
        </p:blipFill>
        <p:spPr>
          <a:xfrm>
            <a:off x="6777199" y="0"/>
            <a:ext cx="2366801" cy="1772816"/>
          </a:xfrm>
          <a:prstGeom prst="rect">
            <a:avLst/>
          </a:prstGeom>
        </p:spPr>
      </p:pic>
    </p:spTree>
    <p:extLst>
      <p:ext uri="{BB962C8B-B14F-4D97-AF65-F5344CB8AC3E}">
        <p14:creationId xmlns:p14="http://schemas.microsoft.com/office/powerpoint/2010/main" val="34583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1000"/>
                                        <p:tgtEl>
                                          <p:spTgt spid="3">
                                            <p:txEl>
                                              <p:pRg st="9" end="9"/>
                                            </p:txEl>
                                          </p:spTgt>
                                        </p:tgtEl>
                                      </p:cBhvr>
                                    </p:animEffect>
                                    <p:anim calcmode="lin" valueType="num">
                                      <p:cBhvr>
                                        <p:cTn id="5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animEffect transition="in" filter="fade">
                                      <p:cBhvr>
                                        <p:cTn id="63" dur="1000"/>
                                        <p:tgtEl>
                                          <p:spTgt spid="3">
                                            <p:txEl>
                                              <p:pRg st="10" end="10"/>
                                            </p:txEl>
                                          </p:spTgt>
                                        </p:tgtEl>
                                      </p:cBhvr>
                                    </p:animEffect>
                                    <p:anim calcmode="lin" valueType="num">
                                      <p:cBhvr>
                                        <p:cTn id="6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Buisrailbladzuigers</a:t>
            </a:r>
          </a:p>
        </p:txBody>
      </p:sp>
      <p:pic>
        <p:nvPicPr>
          <p:cNvPr id="4" name="Onlinemedia 3">
            <a:hlinkClick r:id="" action="ppaction://media"/>
            <a:extLst>
              <a:ext uri="{FF2B5EF4-FFF2-40B4-BE49-F238E27FC236}">
                <a16:creationId xmlns:a16="http://schemas.microsoft.com/office/drawing/2014/main" id="{66B644B8-A57D-48C9-B8A0-F002DC503C9E}"/>
              </a:ext>
            </a:extLst>
          </p:cNvPr>
          <p:cNvPicPr>
            <a:picLocks noGrp="1" noRot="1" noChangeAspect="1"/>
          </p:cNvPicPr>
          <p:nvPr>
            <p:ph idx="1"/>
            <a:videoFile r:link="rId1"/>
          </p:nvPr>
        </p:nvPicPr>
        <p:blipFill>
          <a:blip r:embed="rId3"/>
          <a:stretch>
            <a:fillRect/>
          </a:stretch>
        </p:blipFill>
        <p:spPr>
          <a:xfrm>
            <a:off x="528461" y="1772816"/>
            <a:ext cx="8192910" cy="4608512"/>
          </a:xfrm>
          <a:prstGeom prst="rect">
            <a:avLst/>
          </a:prstGeom>
        </p:spPr>
      </p:pic>
    </p:spTree>
    <p:extLst>
      <p:ext uri="{BB962C8B-B14F-4D97-AF65-F5344CB8AC3E}">
        <p14:creationId xmlns:p14="http://schemas.microsoft.com/office/powerpoint/2010/main" val="3215925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a:xfrm>
            <a:off x="567000" y="576000"/>
            <a:ext cx="6777000" cy="692760"/>
          </a:xfrm>
        </p:spPr>
        <p:txBody>
          <a:bodyPr>
            <a:normAutofit fontScale="90000"/>
          </a:bodyPr>
          <a:lstStyle/>
          <a:p>
            <a:r>
              <a:rPr lang="nl-NL" sz="3600" dirty="0"/>
              <a:t>Hogedrukreiniger</a:t>
            </a:r>
            <a:br>
              <a:rPr lang="nl-NL" dirty="0"/>
            </a:b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normAutofit/>
          </a:bodyPr>
          <a:lstStyle/>
          <a:p>
            <a:pPr indent="0">
              <a:buNone/>
            </a:pPr>
            <a:r>
              <a:rPr lang="nl-NL" sz="2200" dirty="0"/>
              <a:t>Deze kunnen we onderverdelen in 2 klassen:</a:t>
            </a:r>
          </a:p>
          <a:p>
            <a:pPr indent="0">
              <a:buNone/>
            </a:pPr>
            <a:endParaRPr lang="nl-NL" sz="2200" dirty="0"/>
          </a:p>
          <a:p>
            <a:pPr marL="285750" indent="-285750"/>
            <a:r>
              <a:rPr lang="nl-NL" sz="2200" dirty="0"/>
              <a:t>Koud water hogedruk reinigers</a:t>
            </a:r>
          </a:p>
          <a:p>
            <a:pPr marL="285750" indent="-285750"/>
            <a:r>
              <a:rPr lang="nl-NL" sz="2200" dirty="0"/>
              <a:t>Warmwater hogedruk reinigers</a:t>
            </a:r>
          </a:p>
        </p:txBody>
      </p:sp>
      <p:pic>
        <p:nvPicPr>
          <p:cNvPr id="4" name="Afbeelding 3">
            <a:extLst>
              <a:ext uri="{FF2B5EF4-FFF2-40B4-BE49-F238E27FC236}">
                <a16:creationId xmlns:a16="http://schemas.microsoft.com/office/drawing/2014/main" id="{C825AC9E-BA67-402E-A6B8-BF3A25A9C91D}"/>
              </a:ext>
            </a:extLst>
          </p:cNvPr>
          <p:cNvPicPr>
            <a:picLocks noChangeAspect="1"/>
          </p:cNvPicPr>
          <p:nvPr/>
        </p:nvPicPr>
        <p:blipFill>
          <a:blip r:embed="rId2"/>
          <a:stretch>
            <a:fillRect/>
          </a:stretch>
        </p:blipFill>
        <p:spPr>
          <a:xfrm>
            <a:off x="313387" y="3429000"/>
            <a:ext cx="2924944" cy="2924944"/>
          </a:xfrm>
          <a:prstGeom prst="rect">
            <a:avLst/>
          </a:prstGeom>
        </p:spPr>
      </p:pic>
      <p:pic>
        <p:nvPicPr>
          <p:cNvPr id="1026" name="Picture 2" descr="Kärcher Hogedrukreiniger HDS 9/18-4 M">
            <a:extLst>
              <a:ext uri="{FF2B5EF4-FFF2-40B4-BE49-F238E27FC236}">
                <a16:creationId xmlns:a16="http://schemas.microsoft.com/office/drawing/2014/main" id="{05C2E3B8-BE42-4527-BA4C-2F0ED5A32D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331" y="3686606"/>
            <a:ext cx="2667338" cy="2667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72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100"/>
                                        <p:tgtEl>
                                          <p:spTgt spid="1026"/>
                                        </p:tgtEl>
                                      </p:cBhvr>
                                    </p:animEffect>
                                    <p:anim calcmode="lin" valueType="num">
                                      <p:cBhvr>
                                        <p:cTn id="8" dur="1100" fill="hold"/>
                                        <p:tgtEl>
                                          <p:spTgt spid="1026"/>
                                        </p:tgtEl>
                                        <p:attrNameLst>
                                          <p:attrName>ppt_x</p:attrName>
                                        </p:attrNameLst>
                                      </p:cBhvr>
                                      <p:tavLst>
                                        <p:tav tm="0">
                                          <p:val>
                                            <p:strVal val="#ppt_x"/>
                                          </p:val>
                                        </p:tav>
                                        <p:tav tm="100000">
                                          <p:val>
                                            <p:strVal val="#ppt_x"/>
                                          </p:val>
                                        </p:tav>
                                      </p:tavLst>
                                    </p:anim>
                                    <p:anim calcmode="lin" valueType="num">
                                      <p:cBhvr>
                                        <p:cTn id="9" dur="11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Koud water hogedrukreiniger</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lstStyle/>
          <a:p>
            <a:r>
              <a:rPr lang="nl-NL" sz="2200" dirty="0"/>
              <a:t>Werkt op krachtstroom</a:t>
            </a:r>
          </a:p>
          <a:p>
            <a:r>
              <a:rPr lang="nl-NL" sz="2200" dirty="0"/>
              <a:t>Werkdruk 30-180 bar</a:t>
            </a:r>
          </a:p>
          <a:p>
            <a:r>
              <a:rPr lang="nl-NL" sz="2200" dirty="0"/>
              <a:t>Water opbrengst 650-1300 liter per uur</a:t>
            </a:r>
          </a:p>
          <a:p>
            <a:r>
              <a:rPr lang="nl-NL" sz="2200" dirty="0"/>
              <a:t>Inclusief met reinigingsmiddelinjector</a:t>
            </a:r>
          </a:p>
          <a:p>
            <a:endParaRPr lang="nl-NL" dirty="0"/>
          </a:p>
        </p:txBody>
      </p:sp>
      <p:pic>
        <p:nvPicPr>
          <p:cNvPr id="5" name="Afbeelding 4">
            <a:extLst>
              <a:ext uri="{FF2B5EF4-FFF2-40B4-BE49-F238E27FC236}">
                <a16:creationId xmlns:a16="http://schemas.microsoft.com/office/drawing/2014/main" id="{08648CEC-B7A0-404C-A499-15D830A4A717}"/>
              </a:ext>
            </a:extLst>
          </p:cNvPr>
          <p:cNvPicPr>
            <a:picLocks noChangeAspect="1"/>
          </p:cNvPicPr>
          <p:nvPr/>
        </p:nvPicPr>
        <p:blipFill>
          <a:blip r:embed="rId2"/>
          <a:stretch>
            <a:fillRect/>
          </a:stretch>
        </p:blipFill>
        <p:spPr>
          <a:xfrm>
            <a:off x="1547664" y="3393552"/>
            <a:ext cx="2736304" cy="2730602"/>
          </a:xfrm>
          <a:prstGeom prst="rect">
            <a:avLst/>
          </a:prstGeom>
        </p:spPr>
      </p:pic>
    </p:spTree>
    <p:extLst>
      <p:ext uri="{BB962C8B-B14F-4D97-AF65-F5344CB8AC3E}">
        <p14:creationId xmlns:p14="http://schemas.microsoft.com/office/powerpoint/2010/main" val="707225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Warm water hogedrukreiniger</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813966"/>
            <a:ext cx="6510280" cy="4351338"/>
          </a:xfrm>
        </p:spPr>
        <p:txBody>
          <a:bodyPr/>
          <a:lstStyle/>
          <a:p>
            <a:r>
              <a:rPr lang="nl-NL" sz="2200" dirty="0"/>
              <a:t>Werkt op krachtstroom</a:t>
            </a:r>
          </a:p>
          <a:p>
            <a:r>
              <a:rPr lang="nl-NL" sz="2200" dirty="0"/>
              <a:t>Verbrandingsmotor werkt op diesel</a:t>
            </a:r>
          </a:p>
          <a:p>
            <a:r>
              <a:rPr lang="nl-NL" sz="2200" dirty="0"/>
              <a:t>Werkdruk 30-200 bar</a:t>
            </a:r>
          </a:p>
          <a:p>
            <a:r>
              <a:rPr lang="nl-NL" sz="2200" dirty="0"/>
              <a:t>Temperatuur tot 150 C</a:t>
            </a:r>
          </a:p>
          <a:p>
            <a:r>
              <a:rPr lang="nl-NL" sz="2200" dirty="0"/>
              <a:t>Reinigingsmiddelen injector</a:t>
            </a:r>
          </a:p>
          <a:p>
            <a:r>
              <a:rPr lang="nl-NL" sz="2200" dirty="0"/>
              <a:t>Waterontharder</a:t>
            </a:r>
          </a:p>
          <a:p>
            <a:endParaRPr lang="nl-NL" dirty="0"/>
          </a:p>
          <a:p>
            <a:endParaRPr lang="nl-NL" dirty="0"/>
          </a:p>
          <a:p>
            <a:endParaRPr lang="nl-NL" dirty="0"/>
          </a:p>
        </p:txBody>
      </p:sp>
      <p:pic>
        <p:nvPicPr>
          <p:cNvPr id="5" name="Afbeelding 4">
            <a:extLst>
              <a:ext uri="{FF2B5EF4-FFF2-40B4-BE49-F238E27FC236}">
                <a16:creationId xmlns:a16="http://schemas.microsoft.com/office/drawing/2014/main" id="{367C6CA4-85F3-47F5-B27F-AC9B51EC476C}"/>
              </a:ext>
            </a:extLst>
          </p:cNvPr>
          <p:cNvPicPr>
            <a:picLocks noChangeAspect="1"/>
          </p:cNvPicPr>
          <p:nvPr/>
        </p:nvPicPr>
        <p:blipFill>
          <a:blip r:embed="rId2"/>
          <a:stretch>
            <a:fillRect/>
          </a:stretch>
        </p:blipFill>
        <p:spPr>
          <a:xfrm>
            <a:off x="3203848" y="3833664"/>
            <a:ext cx="3024336" cy="3024336"/>
          </a:xfrm>
          <a:prstGeom prst="rect">
            <a:avLst/>
          </a:prstGeom>
        </p:spPr>
      </p:pic>
    </p:spTree>
    <p:extLst>
      <p:ext uri="{BB962C8B-B14F-4D97-AF65-F5344CB8AC3E}">
        <p14:creationId xmlns:p14="http://schemas.microsoft.com/office/powerpoint/2010/main" val="23700084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a:xfrm>
            <a:off x="567000" y="576000"/>
            <a:ext cx="7677408" cy="1080000"/>
          </a:xfrm>
        </p:spPr>
        <p:txBody>
          <a:bodyPr>
            <a:normAutofit fontScale="90000"/>
          </a:bodyPr>
          <a:lstStyle/>
          <a:p>
            <a:r>
              <a:rPr lang="nl-NL" dirty="0"/>
              <a:t>Voordelen warm water </a:t>
            </a:r>
            <a:r>
              <a:rPr lang="nl-NL" sz="3600" dirty="0"/>
              <a:t>hogedrukreiniger</a:t>
            </a:r>
            <a:br>
              <a:rPr lang="nl-NL" dirty="0"/>
            </a:b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lstStyle/>
          <a:p>
            <a:pPr indent="0">
              <a:buNone/>
            </a:pPr>
            <a:r>
              <a:rPr lang="nl-NL" sz="2200" dirty="0"/>
              <a:t>Voordelen van hogedrukreinigers voor heet water in vergelijking met hogedrukreinigers voor koud water:</a:t>
            </a:r>
          </a:p>
          <a:p>
            <a:pPr indent="0">
              <a:buNone/>
            </a:pPr>
            <a:endParaRPr lang="nl-NL" sz="2200" dirty="0"/>
          </a:p>
          <a:p>
            <a:r>
              <a:rPr lang="nl-NL" sz="2200" dirty="0"/>
              <a:t>Beter reinigingsresultaat</a:t>
            </a:r>
          </a:p>
          <a:p>
            <a:r>
              <a:rPr lang="nl-NL" sz="2200" dirty="0"/>
              <a:t>Verminderd gebruik van reinigingsmiddelen</a:t>
            </a:r>
          </a:p>
          <a:p>
            <a:r>
              <a:rPr lang="nl-NL" sz="2200" dirty="0"/>
              <a:t>Kortere droogtijd</a:t>
            </a:r>
          </a:p>
          <a:p>
            <a:r>
              <a:rPr lang="nl-NL" sz="2200" dirty="0"/>
              <a:t>Verbeterde hygiëne</a:t>
            </a:r>
          </a:p>
          <a:p>
            <a:r>
              <a:rPr lang="nl-NL" sz="2200" dirty="0"/>
              <a:t>Kortere werktijd</a:t>
            </a:r>
          </a:p>
          <a:p>
            <a:endParaRPr lang="nl-NL" dirty="0"/>
          </a:p>
        </p:txBody>
      </p:sp>
      <p:pic>
        <p:nvPicPr>
          <p:cNvPr id="4" name="Afbeelding 3">
            <a:extLst>
              <a:ext uri="{FF2B5EF4-FFF2-40B4-BE49-F238E27FC236}">
                <a16:creationId xmlns:a16="http://schemas.microsoft.com/office/drawing/2014/main" id="{91D80301-53C2-4D77-82FD-2F6713DD4D13}"/>
              </a:ext>
            </a:extLst>
          </p:cNvPr>
          <p:cNvPicPr>
            <a:picLocks noChangeAspect="1"/>
          </p:cNvPicPr>
          <p:nvPr/>
        </p:nvPicPr>
        <p:blipFill>
          <a:blip r:embed="rId2"/>
          <a:stretch>
            <a:fillRect/>
          </a:stretch>
        </p:blipFill>
        <p:spPr>
          <a:xfrm>
            <a:off x="3325552" y="4217557"/>
            <a:ext cx="2492896" cy="2492896"/>
          </a:xfrm>
          <a:prstGeom prst="rect">
            <a:avLst/>
          </a:prstGeom>
        </p:spPr>
      </p:pic>
      <p:pic>
        <p:nvPicPr>
          <p:cNvPr id="5" name="Picture 2" descr="Kärcher Hogedrukreiniger HDS 9/18-4 M">
            <a:extLst>
              <a:ext uri="{FF2B5EF4-FFF2-40B4-BE49-F238E27FC236}">
                <a16:creationId xmlns:a16="http://schemas.microsoft.com/office/drawing/2014/main" id="{0539B932-F735-4228-BCA8-B7FDC4B39EB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1067" y="4327335"/>
            <a:ext cx="2273341" cy="2273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49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100"/>
                                        <p:tgtEl>
                                          <p:spTgt spid="5"/>
                                        </p:tgtEl>
                                      </p:cBhvr>
                                    </p:animEffect>
                                    <p:anim calcmode="lin" valueType="num">
                                      <p:cBhvr>
                                        <p:cTn id="8" dur="1100" fill="hold"/>
                                        <p:tgtEl>
                                          <p:spTgt spid="5"/>
                                        </p:tgtEl>
                                        <p:attrNameLst>
                                          <p:attrName>ppt_x</p:attrName>
                                        </p:attrNameLst>
                                      </p:cBhvr>
                                      <p:tavLst>
                                        <p:tav tm="0">
                                          <p:val>
                                            <p:strVal val="#ppt_x"/>
                                          </p:val>
                                        </p:tav>
                                        <p:tav tm="100000">
                                          <p:val>
                                            <p:strVal val="#ppt_x"/>
                                          </p:val>
                                        </p:tav>
                                      </p:tavLst>
                                    </p:anim>
                                    <p:anim calcmode="lin" valueType="num">
                                      <p:cBhvr>
                                        <p:cTn id="9" dur="11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a:xfrm>
            <a:off x="567000" y="576000"/>
            <a:ext cx="7677408" cy="1080000"/>
          </a:xfrm>
        </p:spPr>
        <p:txBody>
          <a:bodyPr>
            <a:normAutofit fontScale="90000"/>
          </a:bodyPr>
          <a:lstStyle/>
          <a:p>
            <a:r>
              <a:rPr lang="nl-NL" dirty="0"/>
              <a:t>Voordelen warm water </a:t>
            </a:r>
            <a:r>
              <a:rPr lang="nl-NL" sz="3600" dirty="0"/>
              <a:t>hogedrukreiniger</a:t>
            </a:r>
            <a:br>
              <a:rPr lang="nl-NL" dirty="0"/>
            </a:br>
            <a:endParaRPr lang="nl-NL" dirty="0"/>
          </a:p>
        </p:txBody>
      </p:sp>
      <p:sp>
        <p:nvSpPr>
          <p:cNvPr id="5" name="AutoShape 4" descr="HDS-diagram">
            <a:extLst>
              <a:ext uri="{FF2B5EF4-FFF2-40B4-BE49-F238E27FC236}">
                <a16:creationId xmlns:a16="http://schemas.microsoft.com/office/drawing/2014/main" id="{1B48F874-B3AA-4861-8466-3BF61B226316}"/>
              </a:ext>
            </a:extLst>
          </p:cNvPr>
          <p:cNvSpPr>
            <a:spLocks noGrp="1" noChangeAspect="1" noChangeArrowheads="1"/>
          </p:cNvSpPr>
          <p:nvPr>
            <p:ph idx="1"/>
          </p:nvPr>
        </p:nvSpPr>
        <p:spPr bwMode="auto">
          <a:xfrm>
            <a:off x="582613" y="1773238"/>
            <a:ext cx="6510337" cy="43513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indent="0">
              <a:buNone/>
            </a:pPr>
            <a:r>
              <a:rPr lang="nl-NL" sz="2200" dirty="0"/>
              <a:t>In de praktijk kunnen hogere watertemperaturen de reinigingstijd met ca. 35% verkorten – met merkbaar beter resultaat. </a:t>
            </a:r>
          </a:p>
          <a:p>
            <a:pPr indent="0">
              <a:buNone/>
            </a:pPr>
            <a:endParaRPr lang="nl-NL" sz="2200" dirty="0"/>
          </a:p>
          <a:p>
            <a:pPr indent="0">
              <a:buNone/>
            </a:pPr>
            <a:r>
              <a:rPr lang="nl-NL" sz="2200" dirty="0"/>
              <a:t>Door de hoeveelheid water te verminderen kan bovendien een damptemperatuur van max. 155 °C worden bereikt.</a:t>
            </a:r>
          </a:p>
          <a:p>
            <a:pPr indent="0">
              <a:buNone/>
            </a:pPr>
            <a:endParaRPr lang="nl-NL" sz="2200" dirty="0"/>
          </a:p>
          <a:p>
            <a:pPr indent="0">
              <a:buNone/>
            </a:pPr>
            <a:r>
              <a:rPr lang="nl-NL" sz="2200" dirty="0"/>
              <a:t>De combinatie van mineraalvrije damp en druk kan zelfs de meest hardnekkige verontreinigingen verwijderen</a:t>
            </a:r>
            <a:r>
              <a:rPr lang="nl-NL" dirty="0"/>
              <a:t>. </a:t>
            </a:r>
          </a:p>
        </p:txBody>
      </p:sp>
      <p:pic>
        <p:nvPicPr>
          <p:cNvPr id="6" name="Afbeelding 5">
            <a:extLst>
              <a:ext uri="{FF2B5EF4-FFF2-40B4-BE49-F238E27FC236}">
                <a16:creationId xmlns:a16="http://schemas.microsoft.com/office/drawing/2014/main" id="{EA32BED0-B4AF-4928-866B-947AF6B085C3}"/>
              </a:ext>
            </a:extLst>
          </p:cNvPr>
          <p:cNvPicPr>
            <a:picLocks noChangeAspect="1"/>
          </p:cNvPicPr>
          <p:nvPr/>
        </p:nvPicPr>
        <p:blipFill>
          <a:blip r:embed="rId2"/>
          <a:stretch>
            <a:fillRect/>
          </a:stretch>
        </p:blipFill>
        <p:spPr>
          <a:xfrm>
            <a:off x="6322305" y="4869160"/>
            <a:ext cx="2821695" cy="1988840"/>
          </a:xfrm>
          <a:prstGeom prst="rect">
            <a:avLst/>
          </a:prstGeom>
        </p:spPr>
      </p:pic>
    </p:spTree>
    <p:extLst>
      <p:ext uri="{BB962C8B-B14F-4D97-AF65-F5344CB8AC3E}">
        <p14:creationId xmlns:p14="http://schemas.microsoft.com/office/powerpoint/2010/main" val="341750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308294" y="274638"/>
            <a:ext cx="7378505" cy="1143000"/>
          </a:xfrm>
        </p:spPr>
        <p:txBody>
          <a:bodyPr/>
          <a:lstStyle/>
          <a:p>
            <a:pPr algn="l"/>
            <a:r>
              <a:rPr lang="nl-NL" dirty="0"/>
              <a:t>Start van de teelt</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a:stretch>
            <a:fillRect/>
          </a:stretch>
        </p:blipFill>
        <p:spPr>
          <a:xfrm>
            <a:off x="6605852" y="0"/>
            <a:ext cx="2347163" cy="1079086"/>
          </a:xfrm>
          <a:prstGeom prst="rect">
            <a:avLst/>
          </a:prstGeom>
        </p:spPr>
      </p:pic>
      <p:sp>
        <p:nvSpPr>
          <p:cNvPr id="5" name="Tekstvak 4">
            <a:extLst>
              <a:ext uri="{FF2B5EF4-FFF2-40B4-BE49-F238E27FC236}">
                <a16:creationId xmlns:a16="http://schemas.microsoft.com/office/drawing/2014/main" id="{E27AF96C-4A33-D7FD-1F5E-8EB89B4D8BD5}"/>
              </a:ext>
            </a:extLst>
          </p:cNvPr>
          <p:cNvSpPr txBox="1"/>
          <p:nvPr/>
        </p:nvSpPr>
        <p:spPr>
          <a:xfrm>
            <a:off x="882747" y="2321004"/>
            <a:ext cx="7378505" cy="738664"/>
          </a:xfrm>
          <a:prstGeom prst="rect">
            <a:avLst/>
          </a:prstGeom>
          <a:noFill/>
        </p:spPr>
        <p:txBody>
          <a:bodyPr wrap="square" rtlCol="0">
            <a:spAutoFit/>
          </a:bodyPr>
          <a:lstStyle/>
          <a:p>
            <a:r>
              <a:rPr lang="nl-NL" sz="2400" dirty="0">
                <a:latin typeface="Arial" panose="020B0604020202020204" pitchFamily="34" charset="0"/>
                <a:cs typeface="Arial" panose="020B0604020202020204" pitchFamily="34" charset="0"/>
              </a:rPr>
              <a:t>Maak nu lesbrief 3.3 Glasteelt</a:t>
            </a:r>
          </a:p>
          <a:p>
            <a:endParaRPr lang="nl-NL" dirty="0"/>
          </a:p>
        </p:txBody>
      </p:sp>
    </p:spTree>
    <p:extLst>
      <p:ext uri="{BB962C8B-B14F-4D97-AF65-F5344CB8AC3E}">
        <p14:creationId xmlns:p14="http://schemas.microsoft.com/office/powerpoint/2010/main" val="1051437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Verschillende </a:t>
            </a:r>
            <a:r>
              <a:rPr lang="nl-NL" dirty="0" err="1"/>
              <a:t>nozzles</a:t>
            </a:r>
            <a:r>
              <a:rPr lang="nl-NL" dirty="0"/>
              <a:t> </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lstStyle/>
          <a:p>
            <a:r>
              <a:rPr lang="nl-NL" sz="2200" dirty="0"/>
              <a:t>Puntstraal </a:t>
            </a:r>
            <a:r>
              <a:rPr lang="nl-NL" sz="2200" dirty="0" err="1"/>
              <a:t>nozzle</a:t>
            </a:r>
            <a:endParaRPr lang="nl-NL" sz="2200" dirty="0"/>
          </a:p>
          <a:p>
            <a:r>
              <a:rPr lang="nl-NL" sz="2200" dirty="0"/>
              <a:t>Vlakstraal </a:t>
            </a:r>
            <a:r>
              <a:rPr lang="nl-NL" sz="2200" dirty="0" err="1"/>
              <a:t>nozzle</a:t>
            </a:r>
            <a:endParaRPr lang="nl-NL" sz="2200" dirty="0"/>
          </a:p>
          <a:p>
            <a:r>
              <a:rPr lang="nl-NL" sz="2200" dirty="0"/>
              <a:t>Vuilfrees</a:t>
            </a:r>
          </a:p>
          <a:p>
            <a:endParaRPr lang="nl-NL" dirty="0"/>
          </a:p>
        </p:txBody>
      </p:sp>
      <p:pic>
        <p:nvPicPr>
          <p:cNvPr id="4" name="Afbeelding 3">
            <a:extLst>
              <a:ext uri="{FF2B5EF4-FFF2-40B4-BE49-F238E27FC236}">
                <a16:creationId xmlns:a16="http://schemas.microsoft.com/office/drawing/2014/main" id="{D2C293D3-4B14-423E-8F66-E655AD902AC7}"/>
              </a:ext>
            </a:extLst>
          </p:cNvPr>
          <p:cNvPicPr>
            <a:picLocks noChangeAspect="1"/>
          </p:cNvPicPr>
          <p:nvPr/>
        </p:nvPicPr>
        <p:blipFill rotWithShape="1">
          <a:blip r:embed="rId2"/>
          <a:srcRect l="5271" t="2134" r="6872" b="6102"/>
          <a:stretch/>
        </p:blipFill>
        <p:spPr>
          <a:xfrm>
            <a:off x="3462671" y="1632876"/>
            <a:ext cx="3600400" cy="3096345"/>
          </a:xfrm>
          <a:prstGeom prst="rect">
            <a:avLst/>
          </a:prstGeom>
        </p:spPr>
      </p:pic>
    </p:spTree>
    <p:extLst>
      <p:ext uri="{BB962C8B-B14F-4D97-AF65-F5344CB8AC3E}">
        <p14:creationId xmlns:p14="http://schemas.microsoft.com/office/powerpoint/2010/main" val="117884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normAutofit fontScale="90000"/>
          </a:bodyPr>
          <a:lstStyle/>
          <a:p>
            <a:r>
              <a:rPr lang="nl-NL" dirty="0"/>
              <a:t>Puntstraalnozzle of </a:t>
            </a:r>
            <a:r>
              <a:rPr lang="nl-NL" dirty="0" err="1"/>
              <a:t>rondstraalnozzle</a:t>
            </a:r>
            <a:br>
              <a:rPr lang="nl-NL" dirty="0"/>
            </a:b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4160" y="1107792"/>
            <a:ext cx="6510280" cy="4351338"/>
          </a:xfrm>
        </p:spPr>
        <p:txBody>
          <a:bodyPr>
            <a:noAutofit/>
          </a:bodyPr>
          <a:lstStyle/>
          <a:p>
            <a:pPr indent="0">
              <a:buNone/>
            </a:pPr>
            <a:r>
              <a:rPr lang="nl-NL" sz="2200" dirty="0"/>
              <a:t>Voor een sterke reinigingswerking op een kleine oppervlakte gebruik je een rondstraal- of puntstraalnozzle. </a:t>
            </a:r>
          </a:p>
          <a:p>
            <a:pPr indent="0">
              <a:buNone/>
            </a:pPr>
            <a:endParaRPr lang="nl-NL" sz="2200" dirty="0"/>
          </a:p>
          <a:p>
            <a:pPr indent="0">
              <a:buNone/>
            </a:pPr>
            <a:r>
              <a:rPr lang="nl-NL" sz="2200" dirty="0"/>
              <a:t>Deze </a:t>
            </a:r>
            <a:r>
              <a:rPr lang="nl-NL" sz="2200" dirty="0" err="1"/>
              <a:t>nozzle</a:t>
            </a:r>
            <a:r>
              <a:rPr lang="nl-NL" sz="2200" dirty="0"/>
              <a:t> spuit het water met een grote kracht naar buiten in een dun straaltje, waardoor je hardnekkig vuil vrij eenvoudig kan verwijderen. </a:t>
            </a:r>
          </a:p>
          <a:p>
            <a:pPr indent="0">
              <a:buNone/>
            </a:pPr>
            <a:endParaRPr lang="nl-NL" sz="2200" dirty="0"/>
          </a:p>
          <a:p>
            <a:pPr indent="0">
              <a:buNone/>
            </a:pPr>
            <a:r>
              <a:rPr lang="nl-NL" sz="2200" dirty="0"/>
              <a:t>Wanneer je een puntstraalnozzle gebruikt, is het belangrijk dat je niet te snel, maar ook niet te langzaam werkt. Als je te snel gaat, blijf je kringen zien op het schoongemaakte materiaal.</a:t>
            </a:r>
          </a:p>
          <a:p>
            <a:pPr indent="0">
              <a:buNone/>
            </a:pPr>
            <a:endParaRPr lang="nl-NL" sz="2200" dirty="0"/>
          </a:p>
          <a:p>
            <a:pPr indent="0">
              <a:buNone/>
            </a:pPr>
            <a:r>
              <a:rPr lang="nl-NL" sz="2200" dirty="0"/>
              <a:t>Ga je te langzaam, dan kan er door de grote druk schade ontstaan aan het gereinigde oppervlak. </a:t>
            </a:r>
          </a:p>
        </p:txBody>
      </p:sp>
    </p:spTree>
    <p:extLst>
      <p:ext uri="{BB962C8B-B14F-4D97-AF65-F5344CB8AC3E}">
        <p14:creationId xmlns:p14="http://schemas.microsoft.com/office/powerpoint/2010/main" val="149926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Vlakstraal </a:t>
            </a:r>
            <a:r>
              <a:rPr lang="nl-NL" dirty="0" err="1"/>
              <a:t>nozzle</a:t>
            </a: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31584" y="1116000"/>
            <a:ext cx="6510280" cy="4351338"/>
          </a:xfrm>
        </p:spPr>
        <p:txBody>
          <a:bodyPr>
            <a:noAutofit/>
          </a:bodyPr>
          <a:lstStyle/>
          <a:p>
            <a:pPr indent="0">
              <a:buNone/>
            </a:pPr>
            <a:r>
              <a:rPr lang="nl-NL" sz="2200" dirty="0"/>
              <a:t>Een vlakstraalnozzle spuit het water onder lagere druk naar buiten. Hierdoor is deze </a:t>
            </a:r>
            <a:r>
              <a:rPr lang="nl-NL" sz="2200" dirty="0" err="1"/>
              <a:t>nozzle</a:t>
            </a:r>
            <a:r>
              <a:rPr lang="nl-NL" sz="2200" dirty="0"/>
              <a:t> meer geschikt voor het reinigen van kwetsbare materialen. </a:t>
            </a:r>
          </a:p>
          <a:p>
            <a:pPr indent="0">
              <a:buNone/>
            </a:pPr>
            <a:endParaRPr lang="nl-NL" sz="2200" dirty="0"/>
          </a:p>
          <a:p>
            <a:pPr indent="0">
              <a:buNone/>
            </a:pPr>
            <a:r>
              <a:rPr lang="nl-NL" sz="2200" dirty="0"/>
              <a:t>Het vuil wordt als het ware van het oppervlak afgeschraapt, met minder kans op beschadigingen dan bij de puntstraalnozzle en de vuilfrees – mits je de hogedrukreiniger op de juiste manier gebruikt. </a:t>
            </a:r>
          </a:p>
          <a:p>
            <a:pPr indent="0">
              <a:buNone/>
            </a:pPr>
            <a:endParaRPr lang="nl-NL" sz="2200" dirty="0"/>
          </a:p>
          <a:p>
            <a:pPr indent="0">
              <a:buNone/>
            </a:pPr>
            <a:r>
              <a:rPr lang="nl-NL" sz="2200" dirty="0"/>
              <a:t>Houd voor het beste resultaat 30 centimeter afstand van het te reinigen oppervlak. Wanneer je van dichterbij spuit, kan er schade ontstaan; wanneer je van verderaf spuit, verliest de straal zijn kracht en is het resultaat minder. </a:t>
            </a:r>
          </a:p>
        </p:txBody>
      </p:sp>
    </p:spTree>
    <p:extLst>
      <p:ext uri="{BB962C8B-B14F-4D97-AF65-F5344CB8AC3E}">
        <p14:creationId xmlns:p14="http://schemas.microsoft.com/office/powerpoint/2010/main" val="84210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normAutofit fontScale="90000"/>
          </a:bodyPr>
          <a:lstStyle/>
          <a:p>
            <a:r>
              <a:rPr lang="nl-NL" dirty="0"/>
              <a:t>Vuilfrees</a:t>
            </a:r>
            <a:br>
              <a:rPr lang="nl-NL" dirty="0"/>
            </a:b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53248" y="1116000"/>
            <a:ext cx="6899072" cy="4351338"/>
          </a:xfrm>
        </p:spPr>
        <p:txBody>
          <a:bodyPr>
            <a:noAutofit/>
          </a:bodyPr>
          <a:lstStyle/>
          <a:p>
            <a:pPr indent="0">
              <a:buNone/>
            </a:pPr>
            <a:r>
              <a:rPr lang="nl-NL" sz="2200" dirty="0"/>
              <a:t>Een vuilfrees spuit – net als een puntstraalnozzle – het water met een grote kracht naar buiten in een dun straaltje. </a:t>
            </a:r>
          </a:p>
          <a:p>
            <a:pPr indent="0">
              <a:buNone/>
            </a:pPr>
            <a:endParaRPr lang="nl-NL" sz="2200" dirty="0"/>
          </a:p>
          <a:p>
            <a:pPr indent="0">
              <a:buNone/>
            </a:pPr>
            <a:r>
              <a:rPr lang="nl-NL" sz="2200" dirty="0"/>
              <a:t>Het verschil met een puntstraalnozzle is echter dat een vuilfrees een veel groter oppervlak bestrijkt, waardoor het reinigen sneller gaat. </a:t>
            </a:r>
          </a:p>
          <a:p>
            <a:pPr indent="0">
              <a:buNone/>
            </a:pPr>
            <a:endParaRPr lang="nl-NL" sz="2200" dirty="0"/>
          </a:p>
          <a:p>
            <a:pPr indent="0">
              <a:buNone/>
            </a:pPr>
            <a:r>
              <a:rPr lang="nl-NL" sz="2200" dirty="0"/>
              <a:t>Eigenlijk combineert de vuilfrees de kracht van een puntstraalnozzle met de oppervlakteprestatie van een vlakstraalnozzle – al heeft de vuilfrees wel een minder sterke reinigingskracht dan de puntstraalnozzle. </a:t>
            </a:r>
          </a:p>
          <a:p>
            <a:pPr indent="0">
              <a:buNone/>
            </a:pPr>
            <a:endParaRPr lang="nl-NL" sz="2200" dirty="0"/>
          </a:p>
          <a:p>
            <a:pPr indent="0">
              <a:buNone/>
            </a:pPr>
            <a:r>
              <a:rPr lang="nl-NL" sz="2200" dirty="0"/>
              <a:t>Houd er bij gebruik van de vuilfrees ook rekening mee dat je niet te snel of te langzaam gaat en dat je zachtere materialen zou kunnen beschadigen.</a:t>
            </a:r>
          </a:p>
        </p:txBody>
      </p:sp>
    </p:spTree>
    <p:extLst>
      <p:ext uri="{BB962C8B-B14F-4D97-AF65-F5344CB8AC3E}">
        <p14:creationId xmlns:p14="http://schemas.microsoft.com/office/powerpoint/2010/main" val="124864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Verschillende </a:t>
            </a:r>
            <a:r>
              <a:rPr lang="nl-NL" dirty="0" err="1"/>
              <a:t>nozzles</a:t>
            </a:r>
            <a:endParaRPr lang="nl-NL" dirty="0"/>
          </a:p>
        </p:txBody>
      </p:sp>
      <p:pic>
        <p:nvPicPr>
          <p:cNvPr id="4" name="Onlinemedia 3">
            <a:hlinkClick r:id="" action="ppaction://media"/>
            <a:extLst>
              <a:ext uri="{FF2B5EF4-FFF2-40B4-BE49-F238E27FC236}">
                <a16:creationId xmlns:a16="http://schemas.microsoft.com/office/drawing/2014/main" id="{3F0BC35D-1871-4957-8EA2-4E409721E7EA}"/>
              </a:ext>
            </a:extLst>
          </p:cNvPr>
          <p:cNvPicPr>
            <a:picLocks noGrp="1" noRot="1" noChangeAspect="1"/>
          </p:cNvPicPr>
          <p:nvPr>
            <p:ph idx="1"/>
            <a:videoFile r:link="rId1"/>
          </p:nvPr>
        </p:nvPicPr>
        <p:blipFill>
          <a:blip r:embed="rId3"/>
          <a:stretch>
            <a:fillRect/>
          </a:stretch>
        </p:blipFill>
        <p:spPr>
          <a:xfrm>
            <a:off x="867480" y="1732538"/>
            <a:ext cx="6344302" cy="3568670"/>
          </a:xfrm>
          <a:prstGeom prst="rect">
            <a:avLst/>
          </a:prstGeom>
        </p:spPr>
      </p:pic>
    </p:spTree>
    <p:extLst>
      <p:ext uri="{BB962C8B-B14F-4D97-AF65-F5344CB8AC3E}">
        <p14:creationId xmlns:p14="http://schemas.microsoft.com/office/powerpoint/2010/main" val="3474670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Vuilfrees</a:t>
            </a:r>
          </a:p>
        </p:txBody>
      </p:sp>
      <p:pic>
        <p:nvPicPr>
          <p:cNvPr id="4" name="Onlinemedia 3">
            <a:hlinkClick r:id="" action="ppaction://media"/>
            <a:extLst>
              <a:ext uri="{FF2B5EF4-FFF2-40B4-BE49-F238E27FC236}">
                <a16:creationId xmlns:a16="http://schemas.microsoft.com/office/drawing/2014/main" id="{D415510B-5B72-49F2-939A-A307A88767AA}"/>
              </a:ext>
            </a:extLst>
          </p:cNvPr>
          <p:cNvPicPr>
            <a:picLocks noGrp="1" noRot="1" noChangeAspect="1"/>
          </p:cNvPicPr>
          <p:nvPr>
            <p:ph idx="1"/>
            <a:videoFile r:link="rId1"/>
          </p:nvPr>
        </p:nvPicPr>
        <p:blipFill>
          <a:blip r:embed="rId3"/>
          <a:stretch>
            <a:fillRect/>
          </a:stretch>
        </p:blipFill>
        <p:spPr>
          <a:xfrm>
            <a:off x="739466" y="1518937"/>
            <a:ext cx="6604534" cy="3715051"/>
          </a:xfrm>
          <a:prstGeom prst="rect">
            <a:avLst/>
          </a:prstGeom>
        </p:spPr>
      </p:pic>
    </p:spTree>
    <p:extLst>
      <p:ext uri="{BB962C8B-B14F-4D97-AF65-F5344CB8AC3E}">
        <p14:creationId xmlns:p14="http://schemas.microsoft.com/office/powerpoint/2010/main" val="20750477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normAutofit fontScale="90000"/>
          </a:bodyPr>
          <a:lstStyle/>
          <a:p>
            <a:r>
              <a:rPr lang="nl-NL" dirty="0"/>
              <a:t>Onkruid koken</a:t>
            </a:r>
            <a:br>
              <a:rPr lang="nl-NL" dirty="0"/>
            </a:br>
            <a:endParaRPr lang="nl-NL" dirty="0"/>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72928" y="1253331"/>
            <a:ext cx="5799272" cy="4351338"/>
          </a:xfrm>
        </p:spPr>
        <p:txBody>
          <a:bodyPr>
            <a:noAutofit/>
          </a:bodyPr>
          <a:lstStyle/>
          <a:p>
            <a:pPr indent="0">
              <a:buNone/>
            </a:pPr>
            <a:r>
              <a:rPr lang="nl-NL" sz="2200" dirty="0"/>
              <a:t>De </a:t>
            </a:r>
            <a:r>
              <a:rPr lang="nl-NL" sz="2200" dirty="0" err="1"/>
              <a:t>heetwater</a:t>
            </a:r>
            <a:r>
              <a:rPr lang="nl-NL" sz="2200" dirty="0"/>
              <a:t> methode (onkruid koken) is op verhardingen en half verhardingen zonder beperkingen in te zetten. Reden hiervoor is dat de bodem niet verontreinigd wordt. </a:t>
            </a:r>
          </a:p>
          <a:p>
            <a:pPr indent="0">
              <a:buNone/>
            </a:pPr>
            <a:endParaRPr lang="nl-NL" sz="2200" dirty="0"/>
          </a:p>
          <a:p>
            <a:pPr indent="0">
              <a:buNone/>
            </a:pPr>
            <a:r>
              <a:rPr lang="nl-NL" sz="2200" dirty="0"/>
              <a:t>Door kokend water (102 °C) over het onkruid te vloeien barst de celstructuur van de plant. De plant moet vervolgens uit zijn reserves putten om de schade van de temperatuurshock te herstellen. </a:t>
            </a:r>
          </a:p>
          <a:p>
            <a:pPr indent="0">
              <a:buNone/>
            </a:pPr>
            <a:endParaRPr lang="nl-NL" sz="2200" dirty="0"/>
          </a:p>
          <a:p>
            <a:pPr indent="0">
              <a:buNone/>
            </a:pPr>
            <a:r>
              <a:rPr lang="nl-NL" sz="2200" dirty="0"/>
              <a:t>Na gemiddeld drie á vier behandelingen (afhankelijk van de onderhoudsgeschiedenis van het gebied) is het onkruid uitgeput en vergaat het.</a:t>
            </a:r>
          </a:p>
        </p:txBody>
      </p:sp>
      <p:pic>
        <p:nvPicPr>
          <p:cNvPr id="4" name="Afbeelding 3">
            <a:extLst>
              <a:ext uri="{FF2B5EF4-FFF2-40B4-BE49-F238E27FC236}">
                <a16:creationId xmlns:a16="http://schemas.microsoft.com/office/drawing/2014/main" id="{59541513-A3C0-4D71-8116-AA003CAE2429}"/>
              </a:ext>
            </a:extLst>
          </p:cNvPr>
          <p:cNvPicPr>
            <a:picLocks noChangeAspect="1"/>
          </p:cNvPicPr>
          <p:nvPr/>
        </p:nvPicPr>
        <p:blipFill>
          <a:blip r:embed="rId2"/>
          <a:stretch>
            <a:fillRect/>
          </a:stretch>
        </p:blipFill>
        <p:spPr>
          <a:xfrm>
            <a:off x="6372200" y="4927960"/>
            <a:ext cx="2818888" cy="1850529"/>
          </a:xfrm>
          <a:prstGeom prst="rect">
            <a:avLst/>
          </a:prstGeom>
        </p:spPr>
      </p:pic>
    </p:spTree>
    <p:extLst>
      <p:ext uri="{BB962C8B-B14F-4D97-AF65-F5344CB8AC3E}">
        <p14:creationId xmlns:p14="http://schemas.microsoft.com/office/powerpoint/2010/main" val="394668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Onkruid koken</a:t>
            </a:r>
          </a:p>
        </p:txBody>
      </p:sp>
      <p:pic>
        <p:nvPicPr>
          <p:cNvPr id="4" name="Onlinemedia 3">
            <a:hlinkClick r:id="" action="ppaction://media"/>
            <a:extLst>
              <a:ext uri="{FF2B5EF4-FFF2-40B4-BE49-F238E27FC236}">
                <a16:creationId xmlns:a16="http://schemas.microsoft.com/office/drawing/2014/main" id="{5930B500-F3FB-4BFE-A873-51DD95099A25}"/>
              </a:ext>
            </a:extLst>
          </p:cNvPr>
          <p:cNvPicPr>
            <a:picLocks noGrp="1" noRot="1" noChangeAspect="1"/>
          </p:cNvPicPr>
          <p:nvPr>
            <p:ph idx="1"/>
            <a:videoFile r:link="rId1"/>
          </p:nvPr>
        </p:nvPicPr>
        <p:blipFill>
          <a:blip r:embed="rId3"/>
          <a:stretch>
            <a:fillRect/>
          </a:stretch>
        </p:blipFill>
        <p:spPr>
          <a:xfrm>
            <a:off x="534589" y="1916832"/>
            <a:ext cx="6694165" cy="3765468"/>
          </a:xfrm>
          <a:prstGeom prst="rect">
            <a:avLst/>
          </a:prstGeom>
        </p:spPr>
      </p:pic>
    </p:spTree>
    <p:extLst>
      <p:ext uri="{BB962C8B-B14F-4D97-AF65-F5344CB8AC3E}">
        <p14:creationId xmlns:p14="http://schemas.microsoft.com/office/powerpoint/2010/main" val="4037462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1"/>
            <a:ext cx="7488832" cy="576064"/>
          </a:xfrm>
        </p:spPr>
        <p:txBody>
          <a:bodyPr>
            <a:normAutofit fontScale="90000"/>
          </a:bodyPr>
          <a:lstStyle/>
          <a:p>
            <a:pPr eaLnBrk="1" hangingPunct="1"/>
            <a:r>
              <a:rPr lang="nl-NL" altLang="nl-NL" dirty="0"/>
              <a:t>Recyclen substraat</a:t>
            </a:r>
            <a:br>
              <a:rPr lang="nl-NL" altLang="nl-NL"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20680" cy="4536504"/>
          </a:xfrm>
        </p:spPr>
        <p:txBody>
          <a:bodyPr>
            <a:normAutofit/>
          </a:bodyPr>
          <a:lstStyle/>
          <a:p>
            <a:pPr marL="342900" indent="-342900">
              <a:defRPr/>
            </a:pPr>
            <a:r>
              <a:rPr lang="nl-NL" sz="2400" dirty="0"/>
              <a:t>Hergebruiken</a:t>
            </a:r>
            <a:br>
              <a:rPr lang="nl-NL" sz="2400" dirty="0"/>
            </a:br>
            <a:r>
              <a:rPr lang="nl-NL" sz="2400" dirty="0"/>
              <a:t>Om ziektes te voorkomen moet je het dan ontsmetten.</a:t>
            </a:r>
          </a:p>
          <a:p>
            <a:pPr marL="342900" indent="-342900">
              <a:defRPr/>
            </a:pPr>
            <a:endParaRPr lang="nl-NL" sz="2400" dirty="0"/>
          </a:p>
          <a:p>
            <a:pPr marL="342900" indent="-342900">
              <a:defRPr/>
            </a:pPr>
            <a:r>
              <a:rPr lang="nl-NL" sz="2400" dirty="0"/>
              <a:t>Hergebruiken zonder te ontsmetten.</a:t>
            </a:r>
            <a:br>
              <a:rPr lang="nl-NL" sz="2400" dirty="0"/>
            </a:br>
            <a:r>
              <a:rPr lang="nl-NL" sz="2400" dirty="0"/>
              <a:t>Gebeurt wel bij puimsteen etc. bij een opvolgende (andere teelt). In dit geval substraat goed los maken.</a:t>
            </a:r>
          </a:p>
          <a:p>
            <a:pPr marL="342900" indent="-342900">
              <a:defRPr/>
            </a:pPr>
            <a:endParaRPr lang="nl-NL" sz="2400" dirty="0"/>
          </a:p>
          <a:p>
            <a:pPr marL="342900" indent="-342900">
              <a:defRPr/>
            </a:pPr>
            <a:r>
              <a:rPr lang="nl-NL" sz="2400" dirty="0"/>
              <a:t>Afvoeren en recyclen. Op dit moment wordt 93% </a:t>
            </a:r>
            <a:r>
              <a:rPr lang="nl-NL" sz="2400" dirty="0" err="1"/>
              <a:t>gerecyceld</a:t>
            </a:r>
            <a:r>
              <a:rPr lang="nl-NL" sz="2400" dirty="0"/>
              <a:t>.</a:t>
            </a:r>
          </a:p>
          <a:p>
            <a:pPr marL="342900" indent="-342900">
              <a:defRPr/>
            </a:pPr>
            <a:endParaRPr lang="nl-NL" sz="2400" dirty="0"/>
          </a:p>
          <a:p>
            <a:pPr marL="342900" indent="-342900">
              <a:defRPr/>
            </a:pPr>
            <a:endParaRPr lang="nl-NL" sz="2400" dirty="0"/>
          </a:p>
        </p:txBody>
      </p:sp>
    </p:spTree>
    <p:extLst>
      <p:ext uri="{BB962C8B-B14F-4D97-AF65-F5344CB8AC3E}">
        <p14:creationId xmlns:p14="http://schemas.microsoft.com/office/powerpoint/2010/main" val="350226293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Recyclen steenwol</a:t>
            </a:r>
          </a:p>
        </p:txBody>
      </p:sp>
      <p:pic>
        <p:nvPicPr>
          <p:cNvPr id="2" name="Onlinemedia 1">
            <a:hlinkClick r:id="" action="ppaction://media"/>
            <a:extLst>
              <a:ext uri="{FF2B5EF4-FFF2-40B4-BE49-F238E27FC236}">
                <a16:creationId xmlns:a16="http://schemas.microsoft.com/office/drawing/2014/main" id="{B6119E6B-7A4F-4C98-9CDA-A7746029AD1B}"/>
              </a:ext>
            </a:extLst>
          </p:cNvPr>
          <p:cNvPicPr>
            <a:picLocks noGrp="1" noRot="1" noChangeAspect="1"/>
          </p:cNvPicPr>
          <p:nvPr>
            <p:ph idx="1"/>
            <a:videoFile r:link="rId1"/>
          </p:nvPr>
        </p:nvPicPr>
        <p:blipFill>
          <a:blip r:embed="rId4"/>
          <a:stretch>
            <a:fillRect/>
          </a:stretch>
        </p:blipFill>
        <p:spPr>
          <a:xfrm>
            <a:off x="611560" y="1772816"/>
            <a:ext cx="8064897" cy="4536504"/>
          </a:xfrm>
          <a:prstGeom prst="rect">
            <a:avLst/>
          </a:prstGeom>
        </p:spPr>
      </p:pic>
    </p:spTree>
    <p:extLst>
      <p:ext uri="{BB962C8B-B14F-4D97-AF65-F5344CB8AC3E}">
        <p14:creationId xmlns:p14="http://schemas.microsoft.com/office/powerpoint/2010/main" val="59067499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eltwisseling in de tuinbouw met looftrekdoek | Joosten Kunststoffen">
            <a:extLst>
              <a:ext uri="{FF2B5EF4-FFF2-40B4-BE49-F238E27FC236}">
                <a16:creationId xmlns:a16="http://schemas.microsoft.com/office/drawing/2014/main" id="{142B7D80-DF6D-4B79-8F0C-860EACF0AD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344816" cy="489654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Afbeeldingsresultaat voor temperatu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a:extLst>
              <a:ext uri="{FF2B5EF4-FFF2-40B4-BE49-F238E27FC236}">
                <a16:creationId xmlns:a16="http://schemas.microsoft.com/office/drawing/2014/main" id="{0990AFFC-E527-4D55-803A-80CB9EAE5AB8}"/>
              </a:ext>
            </a:extLst>
          </p:cNvPr>
          <p:cNvSpPr txBox="1"/>
          <p:nvPr/>
        </p:nvSpPr>
        <p:spPr>
          <a:xfrm>
            <a:off x="683568" y="5517232"/>
            <a:ext cx="7488832" cy="769441"/>
          </a:xfrm>
          <a:prstGeom prst="rect">
            <a:avLst/>
          </a:prstGeom>
          <a:noFill/>
        </p:spPr>
        <p:txBody>
          <a:bodyPr wrap="square" rtlCol="0">
            <a:spAutoFit/>
          </a:bodyPr>
          <a:lstStyle/>
          <a:p>
            <a:pPr algn="ctr"/>
            <a:r>
              <a:rPr lang="nl-NL" sz="4400" b="1" dirty="0"/>
              <a:t>Start teelt</a:t>
            </a:r>
          </a:p>
        </p:txBody>
      </p:sp>
    </p:spTree>
    <p:extLst>
      <p:ext uri="{BB962C8B-B14F-4D97-AF65-F5344CB8AC3E}">
        <p14:creationId xmlns:p14="http://schemas.microsoft.com/office/powerpoint/2010/main" val="35851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Afvoeren/recyclen loop folie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904656" cy="3553695"/>
          </a:xfrm>
        </p:spPr>
        <p:txBody>
          <a:bodyPr>
            <a:noAutofit/>
          </a:bodyPr>
          <a:lstStyle/>
          <a:p>
            <a:pPr marL="342900" indent="-342900">
              <a:defRPr/>
            </a:pPr>
            <a:r>
              <a:rPr lang="nl-NL" sz="2200" dirty="0"/>
              <a:t>Voor recyclen moet het loopfolie veegschoon zijn.</a:t>
            </a:r>
            <a:br>
              <a:rPr lang="nl-NL" sz="2200" dirty="0"/>
            </a:br>
            <a:r>
              <a:rPr lang="nl-NL" sz="2200" dirty="0"/>
              <a:t>Dit is voor veel telers een probleem.</a:t>
            </a:r>
            <a:br>
              <a:rPr lang="nl-NL" sz="2200" dirty="0"/>
            </a:br>
            <a:r>
              <a:rPr lang="nl-NL" sz="2200" dirty="0"/>
              <a:t>(1 ha kost 40 uur om schoon te krijgen).</a:t>
            </a:r>
          </a:p>
          <a:p>
            <a:pPr marL="342900" indent="-342900">
              <a:defRPr/>
            </a:pPr>
            <a:endParaRPr lang="nl-NL" sz="2200" dirty="0"/>
          </a:p>
          <a:p>
            <a:pPr marL="342900" indent="-342900">
              <a:defRPr/>
            </a:pPr>
            <a:r>
              <a:rPr lang="nl-NL" sz="2200" dirty="0"/>
              <a:t>Veegschoon loopfolie kan worden gerecycled tot nieuw plastic.</a:t>
            </a:r>
          </a:p>
          <a:p>
            <a:pPr marL="342900" indent="-342900">
              <a:defRPr/>
            </a:pPr>
            <a:endParaRPr lang="nl-NL" sz="2200" dirty="0"/>
          </a:p>
          <a:p>
            <a:pPr marL="342900" indent="-342900">
              <a:defRPr/>
            </a:pPr>
            <a:r>
              <a:rPr lang="nl-NL" sz="2200" dirty="0"/>
              <a:t>Thermische recycling</a:t>
            </a:r>
            <a:br>
              <a:rPr lang="nl-NL" sz="2200" dirty="0"/>
            </a:br>
            <a:r>
              <a:rPr lang="nl-NL" sz="2200" dirty="0"/>
              <a:t>Loopfolie dient als energiedrager om verbrandingsovens te laten branden.</a:t>
            </a:r>
          </a:p>
          <a:p>
            <a:pPr indent="0">
              <a:buNone/>
              <a:defRPr/>
            </a:pPr>
            <a:br>
              <a:rPr lang="nl-NL" sz="2200" dirty="0"/>
            </a:br>
            <a:endParaRPr lang="nl-NL" sz="2200" dirty="0"/>
          </a:p>
        </p:txBody>
      </p:sp>
    </p:spTree>
    <p:extLst>
      <p:ext uri="{BB962C8B-B14F-4D97-AF65-F5344CB8AC3E}">
        <p14:creationId xmlns:p14="http://schemas.microsoft.com/office/powerpoint/2010/main" val="38086204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Kosten afvoer </a:t>
            </a:r>
          </a:p>
        </p:txBody>
      </p:sp>
      <p:graphicFrame>
        <p:nvGraphicFramePr>
          <p:cNvPr id="3" name="Tijdelijke aanduiding voor inhoud 2">
            <a:extLst>
              <a:ext uri="{FF2B5EF4-FFF2-40B4-BE49-F238E27FC236}">
                <a16:creationId xmlns:a16="http://schemas.microsoft.com/office/drawing/2014/main" id="{0B39F67E-74A6-4663-9A00-69B54FA7F2D5}"/>
              </a:ext>
            </a:extLst>
          </p:cNvPr>
          <p:cNvGraphicFramePr>
            <a:graphicFrameLocks noGrp="1"/>
          </p:cNvGraphicFramePr>
          <p:nvPr>
            <p:ph idx="1"/>
          </p:nvPr>
        </p:nvGraphicFramePr>
        <p:xfrm>
          <a:off x="971600" y="1790236"/>
          <a:ext cx="5903914" cy="2225040"/>
        </p:xfrm>
        <a:graphic>
          <a:graphicData uri="http://schemas.openxmlformats.org/drawingml/2006/table">
            <a:tbl>
              <a:tblPr firstRow="1" bandRow="1">
                <a:tableStyleId>{5C22544A-7EE6-4342-B048-85BDC9FD1C3A}</a:tableStyleId>
              </a:tblPr>
              <a:tblGrid>
                <a:gridCol w="4104506">
                  <a:extLst>
                    <a:ext uri="{9D8B030D-6E8A-4147-A177-3AD203B41FA5}">
                      <a16:colId xmlns:a16="http://schemas.microsoft.com/office/drawing/2014/main" val="1689638958"/>
                    </a:ext>
                  </a:extLst>
                </a:gridCol>
                <a:gridCol w="1799408">
                  <a:extLst>
                    <a:ext uri="{9D8B030D-6E8A-4147-A177-3AD203B41FA5}">
                      <a16:colId xmlns:a16="http://schemas.microsoft.com/office/drawing/2014/main" val="718445309"/>
                    </a:ext>
                  </a:extLst>
                </a:gridCol>
              </a:tblGrid>
              <a:tr h="370840">
                <a:tc>
                  <a:txBody>
                    <a:bodyPr/>
                    <a:lstStyle/>
                    <a:p>
                      <a:r>
                        <a:rPr lang="nl-NL" dirty="0"/>
                        <a:t>Materiaal</a:t>
                      </a:r>
                    </a:p>
                  </a:txBody>
                  <a:tcPr/>
                </a:tc>
                <a:tc>
                  <a:txBody>
                    <a:bodyPr/>
                    <a:lstStyle/>
                    <a:p>
                      <a:r>
                        <a:rPr lang="nl-NL" dirty="0"/>
                        <a:t>Kosten per ton</a:t>
                      </a:r>
                    </a:p>
                  </a:txBody>
                  <a:tcPr/>
                </a:tc>
                <a:extLst>
                  <a:ext uri="{0D108BD9-81ED-4DB2-BD59-A6C34878D82A}">
                    <a16:rowId xmlns:a16="http://schemas.microsoft.com/office/drawing/2014/main" val="3361801539"/>
                  </a:ext>
                </a:extLst>
              </a:tr>
              <a:tr h="370840">
                <a:tc>
                  <a:txBody>
                    <a:bodyPr/>
                    <a:lstStyle/>
                    <a:p>
                      <a:r>
                        <a:rPr lang="nl-NL" dirty="0"/>
                        <a:t>“schoon” gewasresten</a:t>
                      </a:r>
                    </a:p>
                  </a:txBody>
                  <a:tcPr/>
                </a:tc>
                <a:tc>
                  <a:txBody>
                    <a:bodyPr/>
                    <a:lstStyle/>
                    <a:p>
                      <a:pPr algn="l"/>
                      <a:r>
                        <a:rPr lang="nl-NL" dirty="0"/>
                        <a:t>€ 33,--</a:t>
                      </a:r>
                    </a:p>
                  </a:txBody>
                  <a:tcPr/>
                </a:tc>
                <a:extLst>
                  <a:ext uri="{0D108BD9-81ED-4DB2-BD59-A6C34878D82A}">
                    <a16:rowId xmlns:a16="http://schemas.microsoft.com/office/drawing/2014/main" val="478698936"/>
                  </a:ext>
                </a:extLst>
              </a:tr>
              <a:tr h="370840">
                <a:tc>
                  <a:txBody>
                    <a:bodyPr/>
                    <a:lstStyle/>
                    <a:p>
                      <a:r>
                        <a:rPr lang="nl-NL" dirty="0"/>
                        <a:t>Gewasresten met plastic touw</a:t>
                      </a:r>
                    </a:p>
                  </a:txBody>
                  <a:tcPr/>
                </a:tc>
                <a:tc>
                  <a:txBody>
                    <a:bodyPr/>
                    <a:lstStyle/>
                    <a:p>
                      <a:r>
                        <a:rPr lang="nl-NL" dirty="0"/>
                        <a:t>€ 400,--</a:t>
                      </a:r>
                    </a:p>
                  </a:txBody>
                  <a:tcPr/>
                </a:tc>
                <a:extLst>
                  <a:ext uri="{0D108BD9-81ED-4DB2-BD59-A6C34878D82A}">
                    <a16:rowId xmlns:a16="http://schemas.microsoft.com/office/drawing/2014/main" val="3886400111"/>
                  </a:ext>
                </a:extLst>
              </a:tr>
              <a:tr h="370840">
                <a:tc>
                  <a:txBody>
                    <a:bodyPr/>
                    <a:lstStyle/>
                    <a:p>
                      <a:r>
                        <a:rPr lang="nl-NL" dirty="0"/>
                        <a:t>Gewasresten met plastic touw en </a:t>
                      </a:r>
                      <a:r>
                        <a:rPr lang="nl-NL" dirty="0" err="1"/>
                        <a:t>clipsen</a:t>
                      </a:r>
                      <a:endParaRPr lang="nl-NL" dirty="0"/>
                    </a:p>
                  </a:txBody>
                  <a:tcPr/>
                </a:tc>
                <a:tc>
                  <a:txBody>
                    <a:bodyPr/>
                    <a:lstStyle/>
                    <a:p>
                      <a:r>
                        <a:rPr lang="nl-NL" dirty="0"/>
                        <a:t>€ 500,--</a:t>
                      </a:r>
                    </a:p>
                  </a:txBody>
                  <a:tcPr/>
                </a:tc>
                <a:extLst>
                  <a:ext uri="{0D108BD9-81ED-4DB2-BD59-A6C34878D82A}">
                    <a16:rowId xmlns:a16="http://schemas.microsoft.com/office/drawing/2014/main" val="3693125567"/>
                  </a:ext>
                </a:extLst>
              </a:tr>
              <a:tr h="370840">
                <a:tc>
                  <a:txBody>
                    <a:bodyPr/>
                    <a:lstStyle/>
                    <a:p>
                      <a:r>
                        <a:rPr lang="nl-NL" dirty="0"/>
                        <a:t>Veegschoon loopfolie</a:t>
                      </a:r>
                    </a:p>
                  </a:txBody>
                  <a:tcPr/>
                </a:tc>
                <a:tc>
                  <a:txBody>
                    <a:bodyPr/>
                    <a:lstStyle/>
                    <a:p>
                      <a:r>
                        <a:rPr lang="nl-NL" dirty="0"/>
                        <a:t>€ 700,--</a:t>
                      </a:r>
                    </a:p>
                  </a:txBody>
                  <a:tcPr/>
                </a:tc>
                <a:extLst>
                  <a:ext uri="{0D108BD9-81ED-4DB2-BD59-A6C34878D82A}">
                    <a16:rowId xmlns:a16="http://schemas.microsoft.com/office/drawing/2014/main" val="2731513955"/>
                  </a:ext>
                </a:extLst>
              </a:tr>
              <a:tr h="370840">
                <a:tc>
                  <a:txBody>
                    <a:bodyPr/>
                    <a:lstStyle/>
                    <a:p>
                      <a:r>
                        <a:rPr lang="nl-NL" dirty="0"/>
                        <a:t>Vervuild loopfolie</a:t>
                      </a:r>
                    </a:p>
                  </a:txBody>
                  <a:tcPr/>
                </a:tc>
                <a:tc>
                  <a:txBody>
                    <a:bodyPr/>
                    <a:lstStyle/>
                    <a:p>
                      <a:r>
                        <a:rPr lang="nl-NL" dirty="0"/>
                        <a:t>€ 1000,--</a:t>
                      </a:r>
                    </a:p>
                  </a:txBody>
                  <a:tcPr/>
                </a:tc>
                <a:extLst>
                  <a:ext uri="{0D108BD9-81ED-4DB2-BD59-A6C34878D82A}">
                    <a16:rowId xmlns:a16="http://schemas.microsoft.com/office/drawing/2014/main" val="2231311753"/>
                  </a:ext>
                </a:extLst>
              </a:tr>
            </a:tbl>
          </a:graphicData>
        </a:graphic>
      </p:graphicFrame>
      <p:sp>
        <p:nvSpPr>
          <p:cNvPr id="4" name="Tekstvak 3">
            <a:extLst>
              <a:ext uri="{FF2B5EF4-FFF2-40B4-BE49-F238E27FC236}">
                <a16:creationId xmlns:a16="http://schemas.microsoft.com/office/drawing/2014/main" id="{A7AA73B8-A707-4FD3-B6AB-501A32B71DD1}"/>
              </a:ext>
            </a:extLst>
          </p:cNvPr>
          <p:cNvSpPr txBox="1"/>
          <p:nvPr/>
        </p:nvSpPr>
        <p:spPr>
          <a:xfrm>
            <a:off x="1115616" y="4509120"/>
            <a:ext cx="5976664" cy="369332"/>
          </a:xfrm>
          <a:prstGeom prst="rect">
            <a:avLst/>
          </a:prstGeom>
          <a:noFill/>
        </p:spPr>
        <p:txBody>
          <a:bodyPr wrap="square" rtlCol="0">
            <a:spAutoFit/>
          </a:bodyPr>
          <a:lstStyle/>
          <a:p>
            <a:r>
              <a:rPr lang="nl-NL" dirty="0"/>
              <a:t>1 ha tomaten levert ongeveer 30 ton aan restmateriaal.</a:t>
            </a:r>
          </a:p>
        </p:txBody>
      </p:sp>
    </p:spTree>
    <p:extLst>
      <p:ext uri="{BB962C8B-B14F-4D97-AF65-F5344CB8AC3E}">
        <p14:creationId xmlns:p14="http://schemas.microsoft.com/office/powerpoint/2010/main" val="1998404409"/>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Potplanten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904656" cy="3553695"/>
          </a:xfrm>
        </p:spPr>
        <p:txBody>
          <a:bodyPr>
            <a:normAutofit/>
          </a:bodyPr>
          <a:lstStyle/>
          <a:p>
            <a:pPr indent="0">
              <a:buNone/>
              <a:defRPr/>
            </a:pPr>
            <a:r>
              <a:rPr lang="nl-NL" sz="2400" dirty="0"/>
              <a:t>Opruimen en schoonmaken bij potplanten gebeurt vaak meerdere keren per jaar, na iedere teelt.</a:t>
            </a:r>
          </a:p>
          <a:p>
            <a:pPr indent="0">
              <a:buNone/>
              <a:defRPr/>
            </a:pPr>
            <a:endParaRPr lang="nl-NL" sz="2400" dirty="0"/>
          </a:p>
          <a:p>
            <a:pPr marL="342900" indent="-342900">
              <a:defRPr/>
            </a:pPr>
            <a:r>
              <a:rPr lang="nl-NL" sz="2400" dirty="0"/>
              <a:t>Goede planten bij elkaar zetten</a:t>
            </a:r>
          </a:p>
          <a:p>
            <a:pPr marL="342900" indent="-342900">
              <a:defRPr/>
            </a:pPr>
            <a:r>
              <a:rPr lang="nl-NL" sz="2400" dirty="0"/>
              <a:t>Slechte planten opruimen</a:t>
            </a:r>
          </a:p>
          <a:p>
            <a:pPr marL="342900" indent="-342900">
              <a:defRPr/>
            </a:pPr>
            <a:r>
              <a:rPr lang="nl-NL" sz="2400" dirty="0"/>
              <a:t>Schoon maken</a:t>
            </a:r>
          </a:p>
        </p:txBody>
      </p:sp>
      <p:pic>
        <p:nvPicPr>
          <p:cNvPr id="2" name="Afbeelding 1">
            <a:extLst>
              <a:ext uri="{FF2B5EF4-FFF2-40B4-BE49-F238E27FC236}">
                <a16:creationId xmlns:a16="http://schemas.microsoft.com/office/drawing/2014/main" id="{1201CBD8-2A6B-4B54-9598-80A9F5CF251A}"/>
              </a:ext>
            </a:extLst>
          </p:cNvPr>
          <p:cNvPicPr>
            <a:picLocks noChangeAspect="1"/>
          </p:cNvPicPr>
          <p:nvPr/>
        </p:nvPicPr>
        <p:blipFill>
          <a:blip r:embed="rId3"/>
          <a:stretch>
            <a:fillRect/>
          </a:stretch>
        </p:blipFill>
        <p:spPr>
          <a:xfrm>
            <a:off x="5220072" y="4906009"/>
            <a:ext cx="2952328" cy="1752600"/>
          </a:xfrm>
          <a:prstGeom prst="rect">
            <a:avLst/>
          </a:prstGeom>
        </p:spPr>
      </p:pic>
    </p:spTree>
    <p:extLst>
      <p:ext uri="{BB962C8B-B14F-4D97-AF65-F5344CB8AC3E}">
        <p14:creationId xmlns:p14="http://schemas.microsoft.com/office/powerpoint/2010/main" val="9795275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3" end="3"/>
                                            </p:txEl>
                                          </p:spTgt>
                                        </p:tgtEl>
                                        <p:attrNameLst>
                                          <p:attrName>style.visibility</p:attrName>
                                        </p:attrNameLst>
                                      </p:cBhvr>
                                      <p:to>
                                        <p:strVal val="visible"/>
                                      </p:to>
                                    </p:set>
                                    <p:animEffect transition="in" filter="fade">
                                      <p:cBhvr>
                                        <p:cTn id="21" dur="1000"/>
                                        <p:tgtEl>
                                          <p:spTgt spid="7171">
                                            <p:txEl>
                                              <p:pRg st="3" end="3"/>
                                            </p:txEl>
                                          </p:spTgt>
                                        </p:tgtEl>
                                      </p:cBhvr>
                                    </p:animEffect>
                                    <p:anim calcmode="lin" valueType="num">
                                      <p:cBhvr>
                                        <p:cTn id="22"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4" end="4"/>
                                            </p:txEl>
                                          </p:spTgt>
                                        </p:tgtEl>
                                        <p:attrNameLst>
                                          <p:attrName>style.visibility</p:attrName>
                                        </p:attrNameLst>
                                      </p:cBhvr>
                                      <p:to>
                                        <p:strVal val="visible"/>
                                      </p:to>
                                    </p:set>
                                    <p:animEffect transition="in" filter="fade">
                                      <p:cBhvr>
                                        <p:cTn id="28" dur="1000"/>
                                        <p:tgtEl>
                                          <p:spTgt spid="7171">
                                            <p:txEl>
                                              <p:pRg st="4" end="4"/>
                                            </p:txEl>
                                          </p:spTgt>
                                        </p:tgtEl>
                                      </p:cBhvr>
                                    </p:animEffect>
                                    <p:anim calcmode="lin" valueType="num">
                                      <p:cBhvr>
                                        <p:cTn id="29"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Goede planten bij elkaar zetten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772816"/>
            <a:ext cx="6264696" cy="3553695"/>
          </a:xfrm>
        </p:spPr>
        <p:txBody>
          <a:bodyPr>
            <a:normAutofit fontScale="92500" lnSpcReduction="10000"/>
          </a:bodyPr>
          <a:lstStyle/>
          <a:p>
            <a:pPr indent="0">
              <a:buNone/>
              <a:defRPr/>
            </a:pPr>
            <a:r>
              <a:rPr lang="nl-NL" sz="2400" dirty="0"/>
              <a:t>Als bij een (perk)plantenbedrijf een vak met planten is geraapt blijven er vaak planten staan die niet “rijp” waren of te slecht zijn.</a:t>
            </a:r>
          </a:p>
          <a:p>
            <a:pPr indent="0">
              <a:buNone/>
              <a:defRPr/>
            </a:pPr>
            <a:endParaRPr lang="nl-NL" sz="2400" dirty="0"/>
          </a:p>
          <a:p>
            <a:pPr indent="0">
              <a:buNone/>
              <a:defRPr/>
            </a:pPr>
            <a:r>
              <a:rPr lang="nl-NL" sz="2400" dirty="0"/>
              <a:t>De goede planten zetten ze dan bij elkaar zodat ze dan ruimte maken voor nieuwe planten. </a:t>
            </a:r>
          </a:p>
          <a:p>
            <a:pPr indent="0">
              <a:buNone/>
              <a:defRPr/>
            </a:pPr>
            <a:endParaRPr lang="nl-NL" sz="2400" dirty="0"/>
          </a:p>
          <a:p>
            <a:pPr indent="0">
              <a:buNone/>
              <a:defRPr/>
            </a:pPr>
            <a:r>
              <a:rPr lang="nl-NL" sz="2400" dirty="0"/>
              <a:t>Ook kan je de planten dan beter water geven omdat ze bij elkaar staan, en het “klimaat” rond de plant is dan beter. </a:t>
            </a:r>
          </a:p>
        </p:txBody>
      </p:sp>
    </p:spTree>
    <p:extLst>
      <p:ext uri="{BB962C8B-B14F-4D97-AF65-F5344CB8AC3E}">
        <p14:creationId xmlns:p14="http://schemas.microsoft.com/office/powerpoint/2010/main" val="23082894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Slechte planten afvoeren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696744" cy="3888432"/>
          </a:xfrm>
        </p:spPr>
        <p:txBody>
          <a:bodyPr>
            <a:normAutofit fontScale="92500" lnSpcReduction="10000"/>
          </a:bodyPr>
          <a:lstStyle/>
          <a:p>
            <a:pPr indent="0">
              <a:buNone/>
              <a:defRPr/>
            </a:pPr>
            <a:r>
              <a:rPr lang="nl-NL" sz="2400" dirty="0"/>
              <a:t>De slechte planten worden uit de plastic pot geklopt.</a:t>
            </a:r>
          </a:p>
          <a:p>
            <a:pPr indent="0">
              <a:buNone/>
              <a:defRPr/>
            </a:pPr>
            <a:endParaRPr lang="nl-NL" sz="2400" dirty="0"/>
          </a:p>
          <a:p>
            <a:pPr indent="0">
              <a:buNone/>
              <a:defRPr/>
            </a:pPr>
            <a:r>
              <a:rPr lang="nl-NL" sz="2400" dirty="0"/>
              <a:t>De slechte planten worden dan afgevoerd naar de composthoop, of gestort in een container (pas op met ziektes).</a:t>
            </a:r>
          </a:p>
          <a:p>
            <a:pPr indent="0">
              <a:buNone/>
              <a:defRPr/>
            </a:pPr>
            <a:endParaRPr lang="nl-NL" sz="2400" dirty="0"/>
          </a:p>
          <a:p>
            <a:pPr indent="0">
              <a:buNone/>
              <a:defRPr/>
            </a:pPr>
            <a:r>
              <a:rPr lang="nl-NL" sz="2400" dirty="0"/>
              <a:t>Potten kunnen worden hergebruikt maar worden meestal gerecycled.</a:t>
            </a:r>
          </a:p>
          <a:p>
            <a:pPr indent="0">
              <a:buNone/>
              <a:defRPr/>
            </a:pPr>
            <a:endParaRPr lang="nl-NL" sz="2400" dirty="0"/>
          </a:p>
          <a:p>
            <a:pPr indent="0">
              <a:buNone/>
              <a:defRPr/>
            </a:pPr>
            <a:r>
              <a:rPr lang="nl-NL" sz="2400" dirty="0"/>
              <a:t>De meeste pottenleveranciers halen ze gratis op.</a:t>
            </a:r>
            <a:br>
              <a:rPr lang="nl-NL" sz="2400" dirty="0"/>
            </a:br>
            <a:endParaRPr lang="nl-NL" sz="2400" dirty="0"/>
          </a:p>
        </p:txBody>
      </p:sp>
    </p:spTree>
    <p:extLst>
      <p:ext uri="{BB962C8B-B14F-4D97-AF65-F5344CB8AC3E}">
        <p14:creationId xmlns:p14="http://schemas.microsoft.com/office/powerpoint/2010/main" val="19273212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Schoonmaken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904656" cy="3553695"/>
          </a:xfrm>
        </p:spPr>
        <p:txBody>
          <a:bodyPr>
            <a:normAutofit/>
          </a:bodyPr>
          <a:lstStyle/>
          <a:p>
            <a:pPr marL="342900" indent="-342900">
              <a:defRPr/>
            </a:pPr>
            <a:r>
              <a:rPr lang="nl-NL" sz="2400" dirty="0"/>
              <a:t>Teelttafels: schoonvegen, schoonspuiten eventueel ontsmetten</a:t>
            </a:r>
          </a:p>
          <a:p>
            <a:pPr marL="342900" indent="-342900">
              <a:defRPr/>
            </a:pPr>
            <a:endParaRPr lang="nl-NL" sz="2400" dirty="0"/>
          </a:p>
          <a:p>
            <a:pPr marL="342900" indent="-342900">
              <a:defRPr/>
            </a:pPr>
            <a:r>
              <a:rPr lang="nl-NL" sz="2400" dirty="0"/>
              <a:t>Betonvloeren: schoonvegen, schoonspuiten eventueel ontsmetten</a:t>
            </a:r>
          </a:p>
          <a:p>
            <a:pPr marL="342900" indent="-342900">
              <a:defRPr/>
            </a:pPr>
            <a:endParaRPr lang="nl-NL" sz="2400" dirty="0"/>
          </a:p>
          <a:p>
            <a:pPr marL="342900" indent="-342900">
              <a:defRPr/>
            </a:pPr>
            <a:r>
              <a:rPr lang="nl-NL" sz="2400" dirty="0"/>
              <a:t>Anti-worteldoek: schoonvegen en eventueel ontsmetten.</a:t>
            </a:r>
          </a:p>
        </p:txBody>
      </p:sp>
      <p:pic>
        <p:nvPicPr>
          <p:cNvPr id="2" name="Afbeelding 1">
            <a:extLst>
              <a:ext uri="{FF2B5EF4-FFF2-40B4-BE49-F238E27FC236}">
                <a16:creationId xmlns:a16="http://schemas.microsoft.com/office/drawing/2014/main" id="{34F7C3FD-8C95-477F-BACE-2EB3C9615270}"/>
              </a:ext>
            </a:extLst>
          </p:cNvPr>
          <p:cNvPicPr>
            <a:picLocks noChangeAspect="1"/>
          </p:cNvPicPr>
          <p:nvPr/>
        </p:nvPicPr>
        <p:blipFill>
          <a:blip r:embed="rId3"/>
          <a:stretch>
            <a:fillRect/>
          </a:stretch>
        </p:blipFill>
        <p:spPr>
          <a:xfrm>
            <a:off x="2009403" y="5118695"/>
            <a:ext cx="3829050" cy="1190625"/>
          </a:xfrm>
          <a:prstGeom prst="rect">
            <a:avLst/>
          </a:prstGeom>
        </p:spPr>
      </p:pic>
    </p:spTree>
    <p:extLst>
      <p:ext uri="{BB962C8B-B14F-4D97-AF65-F5344CB8AC3E}">
        <p14:creationId xmlns:p14="http://schemas.microsoft.com/office/powerpoint/2010/main" val="8111323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1000"/>
                                        <p:tgtEl>
                                          <p:spTgt spid="7171">
                                            <p:txEl>
                                              <p:pRg st="4" end="4"/>
                                            </p:txEl>
                                          </p:spTgt>
                                        </p:tgtEl>
                                      </p:cBhvr>
                                    </p:animEffect>
                                    <p:anim calcmode="lin" valueType="num">
                                      <p:cBhvr>
                                        <p:cTn id="2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Onkruid verwijderen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904656" cy="3553695"/>
          </a:xfrm>
        </p:spPr>
        <p:txBody>
          <a:bodyPr>
            <a:normAutofit fontScale="92500"/>
          </a:bodyPr>
          <a:lstStyle/>
          <a:p>
            <a:pPr indent="0">
              <a:buNone/>
              <a:defRPr/>
            </a:pPr>
            <a:r>
              <a:rPr lang="nl-NL" sz="2400" dirty="0"/>
              <a:t>Nu de teeltruimte leeg is moet je alle onkruid te verwijderen.</a:t>
            </a:r>
          </a:p>
          <a:p>
            <a:pPr indent="0">
              <a:buNone/>
              <a:defRPr/>
            </a:pPr>
            <a:endParaRPr lang="nl-NL" sz="2400" dirty="0"/>
          </a:p>
          <a:p>
            <a:pPr marL="342900" indent="-342900">
              <a:defRPr/>
            </a:pPr>
            <a:r>
              <a:rPr lang="nl-NL" sz="2400" dirty="0"/>
              <a:t>Zo krijgt het geen kans om verder uit te zaaien.</a:t>
            </a:r>
          </a:p>
          <a:p>
            <a:pPr marL="342900" indent="-342900">
              <a:defRPr/>
            </a:pPr>
            <a:endParaRPr lang="nl-NL" sz="2400" dirty="0"/>
          </a:p>
          <a:p>
            <a:pPr marL="342900" indent="-342900">
              <a:defRPr/>
            </a:pPr>
            <a:r>
              <a:rPr lang="nl-NL" sz="2400" dirty="0"/>
              <a:t>Onkruid is vaak een “waard” plant voor verschillende ziektes en plagen die zich van hieruit weer kunnen verplaatsen in de nieuwe teelt.</a:t>
            </a:r>
          </a:p>
        </p:txBody>
      </p:sp>
    </p:spTree>
    <p:extLst>
      <p:ext uri="{BB962C8B-B14F-4D97-AF65-F5344CB8AC3E}">
        <p14:creationId xmlns:p14="http://schemas.microsoft.com/office/powerpoint/2010/main" val="41239418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Opdrachten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5904656" cy="4320480"/>
          </a:xfrm>
        </p:spPr>
        <p:txBody>
          <a:bodyPr>
            <a:normAutofit fontScale="47500" lnSpcReduction="20000"/>
          </a:bodyPr>
          <a:lstStyle/>
          <a:p>
            <a:pPr indent="0">
              <a:buNone/>
            </a:pPr>
            <a:r>
              <a:rPr lang="nl-NL" b="1" dirty="0"/>
              <a:t>Vraag 1 Opruimen van verschillende soorten afval</a:t>
            </a:r>
            <a:endParaRPr lang="nl-NL" dirty="0"/>
          </a:p>
          <a:p>
            <a:pPr indent="0">
              <a:buNone/>
            </a:pPr>
            <a:r>
              <a:rPr lang="nl-NL" b="1" dirty="0"/>
              <a:t> </a:t>
            </a:r>
            <a:endParaRPr lang="nl-NL" dirty="0"/>
          </a:p>
          <a:p>
            <a:pPr indent="0">
              <a:buNone/>
            </a:pPr>
            <a:r>
              <a:rPr lang="nl-NL" dirty="0"/>
              <a:t>In kas drie van de school staan gerbera’s op steenwol. Zowel de planten als het substraat, dat bestaat uit </a:t>
            </a:r>
            <a:r>
              <a:rPr lang="nl-NL" dirty="0" err="1"/>
              <a:t>ingeluierde</a:t>
            </a:r>
            <a:r>
              <a:rPr lang="nl-NL" dirty="0"/>
              <a:t> steenwolpotten, deze moeten verwijderd worden.</a:t>
            </a:r>
          </a:p>
          <a:p>
            <a:r>
              <a:rPr lang="nl-NL" dirty="0"/>
              <a:t>– Per rij staan er 60 potten gerbera`s op steenwol.</a:t>
            </a:r>
          </a:p>
          <a:p>
            <a:r>
              <a:rPr lang="nl-NL" dirty="0"/>
              <a:t>– Er zijn 10 rijen planten.</a:t>
            </a:r>
          </a:p>
          <a:p>
            <a:r>
              <a:rPr lang="nl-NL" dirty="0"/>
              <a:t>– 1 plant weegt 1 kg</a:t>
            </a:r>
          </a:p>
          <a:p>
            <a:r>
              <a:rPr lang="nl-NL" dirty="0"/>
              <a:t>– 1 pot (zonder plant) steenwol weegt 1,5 kg</a:t>
            </a:r>
          </a:p>
          <a:p>
            <a:r>
              <a:rPr lang="nl-NL" dirty="0"/>
              <a:t>– 1 lege pot weegt 0,150 kg</a:t>
            </a:r>
          </a:p>
          <a:p>
            <a:endParaRPr lang="nl-NL" dirty="0"/>
          </a:p>
          <a:p>
            <a:pPr indent="0">
              <a:buNone/>
            </a:pPr>
            <a:endParaRPr lang="nl-NL" dirty="0"/>
          </a:p>
          <a:p>
            <a:pPr indent="0">
              <a:buNone/>
            </a:pPr>
            <a:endParaRPr lang="nl-NL" dirty="0"/>
          </a:p>
          <a:p>
            <a:pPr indent="0">
              <a:buNone/>
            </a:pPr>
            <a:r>
              <a:rPr lang="nl-NL" dirty="0"/>
              <a:t>Bereken hoeveel kilo organisch afval en hoeveel kubieke meter of kilo steenwolafval en hoeveel kilo potten heb je?</a:t>
            </a:r>
            <a:endParaRPr lang="nl-NL" sz="2400" dirty="0"/>
          </a:p>
        </p:txBody>
      </p:sp>
    </p:spTree>
    <p:extLst>
      <p:ext uri="{BB962C8B-B14F-4D97-AF65-F5344CB8AC3E}">
        <p14:creationId xmlns:p14="http://schemas.microsoft.com/office/powerpoint/2010/main" val="1208255823"/>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Opdrachten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336704" cy="4320480"/>
          </a:xfrm>
        </p:spPr>
        <p:txBody>
          <a:bodyPr>
            <a:normAutofit fontScale="70000" lnSpcReduction="20000"/>
          </a:bodyPr>
          <a:lstStyle/>
          <a:p>
            <a:pPr indent="0">
              <a:buNone/>
            </a:pPr>
            <a:r>
              <a:rPr lang="nl-NL" b="1" dirty="0"/>
              <a:t>Vraag 2 Het schoonmaken van de kas laten uitvoeren</a:t>
            </a:r>
            <a:endParaRPr lang="nl-NL" dirty="0"/>
          </a:p>
          <a:p>
            <a:pPr indent="0">
              <a:buNone/>
            </a:pPr>
            <a:r>
              <a:rPr lang="nl-NL" b="1" dirty="0"/>
              <a:t> </a:t>
            </a:r>
            <a:endParaRPr lang="nl-NL" dirty="0"/>
          </a:p>
          <a:p>
            <a:pPr indent="0">
              <a:buNone/>
            </a:pPr>
            <a:r>
              <a:rPr lang="nl-NL" dirty="0"/>
              <a:t>Je hebt een kas van 6000 m2, die vol staat met tomaten. In november wil je de kas ontruimen.</a:t>
            </a:r>
          </a:p>
          <a:p>
            <a:pPr indent="0">
              <a:buNone/>
            </a:pPr>
            <a:endParaRPr lang="nl-NL" dirty="0"/>
          </a:p>
          <a:p>
            <a:pPr indent="0">
              <a:buNone/>
            </a:pPr>
            <a:r>
              <a:rPr lang="nl-NL" dirty="0"/>
              <a:t>Daarvoor wil je een loonbedrijf inschakelen. Zoek op internet naar loonbedrijven die actief zijn in de tuinbouw en noteer welke activiteiten ze voor jou kunnen verrichten. Je kunt zoeken via </a:t>
            </a:r>
          </a:p>
          <a:p>
            <a:pPr indent="0">
              <a:buNone/>
            </a:pPr>
            <a:endParaRPr lang="nl-NL" u="sng" dirty="0">
              <a:hlinkClick r:id="rId3"/>
            </a:endParaRPr>
          </a:p>
          <a:p>
            <a:pPr indent="0">
              <a:buNone/>
            </a:pPr>
            <a:r>
              <a:rPr lang="nl-NL" u="sng" dirty="0">
                <a:hlinkClick r:id="rId3"/>
              </a:rPr>
              <a:t>http://www.loonbedrijfberkers.nl/tuinbouw</a:t>
            </a:r>
            <a:r>
              <a:rPr lang="nl-NL" dirty="0"/>
              <a:t>,  </a:t>
            </a:r>
            <a:r>
              <a:rPr lang="nl-NL" u="sng" dirty="0">
                <a:hlinkClick r:id="rId4"/>
              </a:rPr>
              <a:t>https://www.vanettenbv.nl/</a:t>
            </a:r>
            <a:r>
              <a:rPr lang="nl-NL" dirty="0"/>
              <a:t>  </a:t>
            </a:r>
            <a:r>
              <a:rPr lang="nl-NL" u="sng" dirty="0">
                <a:hlinkClick r:id="rId5"/>
              </a:rPr>
              <a:t>https://www.vanveldhoven.nl/home/</a:t>
            </a:r>
            <a:endParaRPr lang="nl-NL" sz="2400" dirty="0"/>
          </a:p>
        </p:txBody>
      </p:sp>
    </p:spTree>
    <p:extLst>
      <p:ext uri="{BB962C8B-B14F-4D97-AF65-F5344CB8AC3E}">
        <p14:creationId xmlns:p14="http://schemas.microsoft.com/office/powerpoint/2010/main" val="2543031494"/>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D471D-1130-4F23-BF38-05D141159C42}"/>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EA42F713-1A1D-4641-92E5-6813CDC42B89}"/>
              </a:ext>
            </a:extLst>
          </p:cNvPr>
          <p:cNvSpPr>
            <a:spLocks noGrp="1"/>
          </p:cNvSpPr>
          <p:nvPr>
            <p:ph idx="1"/>
          </p:nvPr>
        </p:nvSpPr>
        <p:spPr>
          <a:xfrm>
            <a:off x="582000" y="1772816"/>
            <a:ext cx="6510280" cy="4351338"/>
          </a:xfrm>
        </p:spPr>
        <p:txBody>
          <a:bodyPr>
            <a:normAutofit fontScale="55000" lnSpcReduction="20000"/>
          </a:bodyPr>
          <a:lstStyle/>
          <a:p>
            <a:pPr marL="342900" indent="-342900">
              <a:buFont typeface="+mj-lt"/>
              <a:buAutoNum type="arabicPeriod" startAt="3"/>
            </a:pPr>
            <a:r>
              <a:rPr lang="nl-NL" dirty="0"/>
              <a:t>Maak een lijst van de verschillende reinigingsapparaten die op het leerbedrijf aanwezig zijn.</a:t>
            </a:r>
          </a:p>
          <a:p>
            <a:pPr marL="342900" indent="-342900">
              <a:buFont typeface="+mj-lt"/>
              <a:buAutoNum type="arabicPeriod" startAt="3"/>
            </a:pPr>
            <a:r>
              <a:rPr lang="nl-NL" dirty="0"/>
              <a:t>Geef aan waar die apparaten vaak worden gebruikt.</a:t>
            </a:r>
            <a:br>
              <a:rPr lang="nl-NL" dirty="0"/>
            </a:br>
            <a:r>
              <a:rPr lang="nl-NL" dirty="0"/>
              <a:t>Noteer voor ieder apparaat hoe vaak (dagelijks, wekelijks, maandelijks, enzovoort) het op het leerbedrijf gebruikt wordt.</a:t>
            </a:r>
          </a:p>
          <a:p>
            <a:pPr marL="342900" indent="-342900">
              <a:buFont typeface="+mj-lt"/>
              <a:buAutoNum type="arabicPeriod" startAt="3"/>
            </a:pPr>
            <a:r>
              <a:rPr lang="nl-NL" dirty="0"/>
              <a:t>Beschrijf de werking van het apparaat dat het meest wordt gebruikt.</a:t>
            </a:r>
          </a:p>
          <a:p>
            <a:pPr marL="342900" indent="-342900">
              <a:buFont typeface="+mj-lt"/>
              <a:buAutoNum type="arabicPeriod" startAt="3"/>
            </a:pPr>
            <a:r>
              <a:rPr lang="nl-NL" dirty="0"/>
              <a:t>Waaraan kun je zien of dat apparaat zijn reinigende werking goed doet?</a:t>
            </a:r>
          </a:p>
          <a:p>
            <a:pPr marL="342900" indent="-342900">
              <a:buFont typeface="+mj-lt"/>
              <a:buAutoNum type="arabicPeriod" startAt="3"/>
            </a:pPr>
            <a:r>
              <a:rPr lang="nl-NL" dirty="0"/>
              <a:t>Welke storingen treden vaak op bij dat apparaat?</a:t>
            </a:r>
          </a:p>
          <a:p>
            <a:pPr marL="342900" indent="-342900">
              <a:buFont typeface="+mj-lt"/>
              <a:buAutoNum type="arabicPeriod" startAt="3"/>
            </a:pPr>
            <a:endParaRPr lang="nl-NL" dirty="0"/>
          </a:p>
          <a:p>
            <a:pPr marL="342900" indent="-342900">
              <a:buFont typeface="+mj-lt"/>
              <a:buAutoNum type="arabicPeriod" startAt="3"/>
            </a:pPr>
            <a:r>
              <a:rPr lang="nl-NL" dirty="0"/>
              <a:t>Wat is een </a:t>
            </a:r>
            <a:r>
              <a:rPr lang="nl-NL" dirty="0" err="1"/>
              <a:t>nozzle</a:t>
            </a:r>
            <a:r>
              <a:rPr lang="nl-NL" dirty="0"/>
              <a:t> en waarom zijn er verschillende varianten in de handel?</a:t>
            </a:r>
          </a:p>
          <a:p>
            <a:pPr marL="342900" indent="-342900">
              <a:buFont typeface="+mj-lt"/>
              <a:buAutoNum type="arabicPeriod" startAt="3"/>
            </a:pPr>
            <a:r>
              <a:rPr lang="nl-NL" dirty="0"/>
              <a:t>Schrijf op waarvoor de hogedrukreiniger op tuinbouwbedrijven gebruikt wordt.</a:t>
            </a:r>
          </a:p>
          <a:p>
            <a:pPr indent="0">
              <a:buNone/>
            </a:pPr>
            <a:r>
              <a:rPr lang="nl-NL" dirty="0"/>
              <a:t> </a:t>
            </a:r>
          </a:p>
          <a:p>
            <a:endParaRPr lang="nl-NL" dirty="0"/>
          </a:p>
        </p:txBody>
      </p:sp>
    </p:spTree>
    <p:extLst>
      <p:ext uri="{BB962C8B-B14F-4D97-AF65-F5344CB8AC3E}">
        <p14:creationId xmlns:p14="http://schemas.microsoft.com/office/powerpoint/2010/main" val="116416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589676"/>
            <a:ext cx="7772400" cy="1470025"/>
          </a:xfrm>
        </p:spPr>
        <p:txBody>
          <a:bodyPr/>
          <a:lstStyle/>
          <a:p>
            <a:r>
              <a:rPr lang="nl-NL" dirty="0"/>
              <a:t>Les 1</a:t>
            </a:r>
            <a:br>
              <a:rPr lang="nl-NL" dirty="0"/>
            </a:br>
            <a:r>
              <a:rPr lang="nl-NL" dirty="0"/>
              <a:t>schoonmaken van de kas</a:t>
            </a:r>
          </a:p>
        </p:txBody>
      </p:sp>
      <p:pic>
        <p:nvPicPr>
          <p:cNvPr id="3" name="Afbeelding 2">
            <a:extLst>
              <a:ext uri="{FF2B5EF4-FFF2-40B4-BE49-F238E27FC236}">
                <a16:creationId xmlns:a16="http://schemas.microsoft.com/office/drawing/2014/main" id="{6930FB2F-C9EC-49B6-A433-8C10745C4F86}"/>
              </a:ext>
            </a:extLst>
          </p:cNvPr>
          <p:cNvPicPr>
            <a:picLocks noChangeAspect="1"/>
          </p:cNvPicPr>
          <p:nvPr/>
        </p:nvPicPr>
        <p:blipFill>
          <a:blip r:embed="rId2"/>
          <a:stretch>
            <a:fillRect/>
          </a:stretch>
        </p:blipFill>
        <p:spPr>
          <a:xfrm>
            <a:off x="2195735" y="2852936"/>
            <a:ext cx="4190771" cy="2346832"/>
          </a:xfrm>
          <a:prstGeom prst="rect">
            <a:avLst/>
          </a:prstGeom>
        </p:spPr>
      </p:pic>
    </p:spTree>
    <p:extLst>
      <p:ext uri="{BB962C8B-B14F-4D97-AF65-F5344CB8AC3E}">
        <p14:creationId xmlns:p14="http://schemas.microsoft.com/office/powerpoint/2010/main" val="190792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169071" y="1683863"/>
            <a:ext cx="5915025" cy="747713"/>
          </a:xfrm>
        </p:spPr>
        <p:txBody>
          <a:bodyPr>
            <a:normAutofit fontScale="90000"/>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3824" y="1104901"/>
            <a:ext cx="1916906" cy="4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054369" y="1910107"/>
            <a:ext cx="6144428" cy="3160925"/>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Calibri"/>
                <a:ea typeface="+mn-ea"/>
                <a:cs typeface="+mn-cs"/>
              </a:rPr>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3462486"/>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Wat weten we van schoonmaken van een kas?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Scheiden afval</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Leegruimen kas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Zuig/veeg machines</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400" dirty="0">
                <a:solidFill>
                  <a:prstClr val="black"/>
                </a:solidFill>
                <a:latin typeface="Calibri"/>
              </a:rPr>
              <a:t>Hogedrukreinigers</a:t>
            </a:r>
            <a:endParaRPr kumimoji="0" lang="nl-NL" sz="240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Recycleren diverse materialen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Opdrachten </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latin typeface="Calibri"/>
                <a:ea typeface="+mn-ea"/>
                <a:cs typeface="+mn-cs"/>
              </a:rPr>
              <a:t>Afsluiting</a:t>
            </a: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NL" sz="13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6501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1000"/>
                                        <p:tgtEl>
                                          <p:spTgt spid="4">
                                            <p:txEl>
                                              <p:pRg st="5" end="5"/>
                                            </p:txEl>
                                          </p:spTgt>
                                        </p:tgtEl>
                                      </p:cBhvr>
                                    </p:animEffect>
                                    <p:anim calcmode="lin" valueType="num">
                                      <p:cBhvr>
                                        <p:cTn id="3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fade">
                                      <p:cBhvr>
                                        <p:cTn id="38" dur="1000"/>
                                        <p:tgtEl>
                                          <p:spTgt spid="4">
                                            <p:txEl>
                                              <p:pRg st="6" end="6"/>
                                            </p:txEl>
                                          </p:spTgt>
                                        </p:tgtEl>
                                      </p:cBhvr>
                                    </p:animEffect>
                                    <p:anim calcmode="lin" valueType="num">
                                      <p:cBhvr>
                                        <p:cTn id="3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Effect transition="in" filter="fade">
                                      <p:cBhvr>
                                        <p:cTn id="43" dur="1000"/>
                                        <p:tgtEl>
                                          <p:spTgt spid="4">
                                            <p:txEl>
                                              <p:pRg st="7" end="7"/>
                                            </p:txEl>
                                          </p:spTgt>
                                        </p:tgtEl>
                                      </p:cBhvr>
                                    </p:animEffect>
                                    <p:anim calcmode="lin" valueType="num">
                                      <p:cBhvr>
                                        <p:cTn id="4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Scheiden van afval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indent="0">
              <a:buNone/>
              <a:defRPr/>
            </a:pPr>
            <a:r>
              <a:rPr lang="nl-NL" sz="2400" dirty="0"/>
              <a:t>Het scheiden van afval is belangrijk. Niet alleen omdat plantenresten geschikt zijn voor compostering, maar ook omdat substraten en plastics soms geschikt zijn voor hergebruik. </a:t>
            </a:r>
          </a:p>
          <a:p>
            <a:pPr indent="0">
              <a:buNone/>
              <a:defRPr/>
            </a:pPr>
            <a:endParaRPr lang="nl-NL" sz="2400" dirty="0"/>
          </a:p>
          <a:p>
            <a:pPr indent="0">
              <a:buNone/>
              <a:defRPr/>
            </a:pPr>
            <a:r>
              <a:rPr lang="nl-NL" sz="2400" dirty="0"/>
              <a:t>Als je het afval uit de kas niet scheidt, moet je het storten en dat is in het algemeen veel duurder. </a:t>
            </a:r>
          </a:p>
        </p:txBody>
      </p:sp>
      <p:pic>
        <p:nvPicPr>
          <p:cNvPr id="1026" name="Picture 2" descr="Bedrijfsafval scheiden: waarom en hoe? | RegioinBedrijf">
            <a:extLst>
              <a:ext uri="{FF2B5EF4-FFF2-40B4-BE49-F238E27FC236}">
                <a16:creationId xmlns:a16="http://schemas.microsoft.com/office/drawing/2014/main" id="{045E2E62-5E8F-4765-B210-770D3C2BD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249" y="5050025"/>
            <a:ext cx="29908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9801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71600" y="548680"/>
            <a:ext cx="7488832" cy="747713"/>
          </a:xfrm>
        </p:spPr>
        <p:txBody>
          <a:bodyPr>
            <a:normAutofit fontScale="90000"/>
          </a:bodyPr>
          <a:lstStyle/>
          <a:p>
            <a:pPr eaLnBrk="1" hangingPunct="1"/>
            <a:r>
              <a:rPr lang="nl-NL" altLang="nl-NL" b="1" dirty="0"/>
              <a:t>Afvalhoop</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1600" y="1844824"/>
            <a:ext cx="6192688" cy="3553695"/>
          </a:xfrm>
        </p:spPr>
        <p:txBody>
          <a:bodyPr>
            <a:normAutofit/>
          </a:bodyPr>
          <a:lstStyle/>
          <a:p>
            <a:pPr lvl="1">
              <a:defRPr/>
            </a:pPr>
            <a:r>
              <a:rPr lang="nl-NL" sz="2400" dirty="0"/>
              <a:t>Alle afval wordt op een hoop gestort.</a:t>
            </a:r>
          </a:p>
          <a:p>
            <a:pPr lvl="1">
              <a:defRPr/>
            </a:pPr>
            <a:br>
              <a:rPr lang="nl-NL" sz="2400" dirty="0"/>
            </a:br>
            <a:r>
              <a:rPr lang="nl-NL" sz="2400" dirty="0"/>
              <a:t>Afvalhopen op een bedrijf zijn echter wel gevaarlijk, omdat van daar veel ziekten en plagen over het bedrijf verspreid kunnen worden.</a:t>
            </a:r>
          </a:p>
          <a:p>
            <a:pPr marL="342900" indent="-342900">
              <a:defRPr/>
            </a:pPr>
            <a:endParaRPr lang="nl-NL" sz="2400" dirty="0"/>
          </a:p>
        </p:txBody>
      </p:sp>
      <p:pic>
        <p:nvPicPr>
          <p:cNvPr id="2050" name="Picture 2" descr="Gebruikers azolen moeten afvalhoop afdekken | Greenity">
            <a:extLst>
              <a:ext uri="{FF2B5EF4-FFF2-40B4-BE49-F238E27FC236}">
                <a16:creationId xmlns:a16="http://schemas.microsoft.com/office/drawing/2014/main" id="{DD2E4362-E1D2-4694-B15E-22EA0956BD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465" y="443711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55191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1" end="1"/>
                                            </p:txEl>
                                          </p:spTgt>
                                        </p:tgtEl>
                                        <p:attrNameLst>
                                          <p:attrName>style.visibility</p:attrName>
                                        </p:attrNameLst>
                                      </p:cBhvr>
                                      <p:to>
                                        <p:strVal val="visible"/>
                                      </p:to>
                                    </p:set>
                                    <p:animEffect transition="in" filter="fade">
                                      <p:cBhvr>
                                        <p:cTn id="19" dur="1000"/>
                                        <p:tgtEl>
                                          <p:spTgt spid="7171">
                                            <p:txEl>
                                              <p:pRg st="1" end="1"/>
                                            </p:txEl>
                                          </p:spTgt>
                                        </p:tgtEl>
                                      </p:cBhvr>
                                    </p:animEffect>
                                    <p:anim calcmode="lin" valueType="num">
                                      <p:cBhvr>
                                        <p:cTn id="20"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FFC6ED08921848A8381E14814EAA18" ma:contentTypeVersion="7" ma:contentTypeDescription="Een nieuw document maken." ma:contentTypeScope="" ma:versionID="0037b6c881d299e08432685db1a850f6">
  <xsd:schema xmlns:xsd="http://www.w3.org/2001/XMLSchema" xmlns:xs="http://www.w3.org/2001/XMLSchema" xmlns:p="http://schemas.microsoft.com/office/2006/metadata/properties" xmlns:ns3="82ac19c3-1cff-4f70-a585-2de21a3866ce" targetNamespace="http://schemas.microsoft.com/office/2006/metadata/properties" ma:root="true" ma:fieldsID="5eff5ed9168d0d748a34f907b4b8a50e" ns3:_="">
    <xsd:import namespace="82ac19c3-1cff-4f70-a585-2de21a3866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c19c3-1cff-4f70-a585-2de21a3866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1F6D5D-B0D0-440F-9F3A-888EC25F99B6}">
  <ds:schemaRefs>
    <ds:schemaRef ds:uri="http://schemas.microsoft.com/sharepoint/v3/contenttype/forms"/>
  </ds:schemaRefs>
</ds:datastoreItem>
</file>

<file path=customXml/itemProps2.xml><?xml version="1.0" encoding="utf-8"?>
<ds:datastoreItem xmlns:ds="http://schemas.openxmlformats.org/officeDocument/2006/customXml" ds:itemID="{A31BC67D-1EA9-4DD1-B9E6-AEF0D5F00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c19c3-1cff-4f70-a585-2de21a3866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D97C39-78ED-4827-B19B-4BDB8F5C84CD}">
  <ds:schemaRefs>
    <ds:schemaRef ds:uri="http://schemas.openxmlformats.org/package/2006/metadata/core-properties"/>
    <ds:schemaRef ds:uri="http://www.w3.org/XML/1998/namespace"/>
    <ds:schemaRef ds:uri="82ac19c3-1cff-4f70-a585-2de21a3866c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656</TotalTime>
  <Words>2567</Words>
  <Application>Microsoft Office PowerPoint</Application>
  <PresentationFormat>Diavoorstelling (4:3)</PresentationFormat>
  <Paragraphs>371</Paragraphs>
  <Slides>60</Slides>
  <Notes>26</Notes>
  <HiddenSlides>0</HiddenSlides>
  <MMClips>9</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60</vt:i4>
      </vt:variant>
    </vt:vector>
  </HeadingPairs>
  <TitlesOfParts>
    <vt:vector size="63" baseType="lpstr">
      <vt:lpstr>Arial</vt:lpstr>
      <vt:lpstr>Calibri</vt:lpstr>
      <vt:lpstr>Office-thema</vt:lpstr>
      <vt:lpstr>Start van de teelt</vt:lpstr>
      <vt:lpstr>Start van de teelt</vt:lpstr>
      <vt:lpstr>Start van de teelt</vt:lpstr>
      <vt:lpstr>Start van de teelt</vt:lpstr>
      <vt:lpstr>PowerPoint-presentatie</vt:lpstr>
      <vt:lpstr>Les 1 schoonmaken van de kas</vt:lpstr>
      <vt:lpstr>PowerPoint-presentatie</vt:lpstr>
      <vt:lpstr>Scheiden van afval</vt:lpstr>
      <vt:lpstr>Afvalhoop</vt:lpstr>
      <vt:lpstr>Composthoop</vt:lpstr>
      <vt:lpstr>Leegruimen van de kas </vt:lpstr>
      <vt:lpstr>Grondgebonden teelt</vt:lpstr>
      <vt:lpstr>Gewassen die je volledig oogst</vt:lpstr>
      <vt:lpstr>Spitten in chrysantenkwekerij met spitmachine met Carraro kniktractor </vt:lpstr>
      <vt:lpstr>Gewassen waar de bol of knol overblijft</vt:lpstr>
      <vt:lpstr>Gewassen waar je maar een gedeelte van oogst</vt:lpstr>
      <vt:lpstr>Grondgebonden teelt</vt:lpstr>
      <vt:lpstr>Grondgebonden teelt</vt:lpstr>
      <vt:lpstr>Leegruimen kas bij teelten op substraat</vt:lpstr>
      <vt:lpstr>Plantaardig materiaal verwijderen</vt:lpstr>
      <vt:lpstr>Omlaag halen gewas</vt:lpstr>
      <vt:lpstr>Versnipperen gewas</vt:lpstr>
      <vt:lpstr>Leegruimen kas bij teelten op substraat</vt:lpstr>
      <vt:lpstr>Veeg  en zuigmachines</vt:lpstr>
      <vt:lpstr>Handveegmachine</vt:lpstr>
      <vt:lpstr>Handveegmachine</vt:lpstr>
      <vt:lpstr>Handveegmachine</vt:lpstr>
      <vt:lpstr>Zuigende veegmachine’s</vt:lpstr>
      <vt:lpstr>Zuigende veegmachine’s</vt:lpstr>
      <vt:lpstr>Zuigende veegmachines</vt:lpstr>
      <vt:lpstr>Zuigende veegmachines</vt:lpstr>
      <vt:lpstr>Buisrailbladzuigers</vt:lpstr>
      <vt:lpstr>Buisrailbladzuigers</vt:lpstr>
      <vt:lpstr>Buisrailbladzuigers</vt:lpstr>
      <vt:lpstr>Hogedrukreiniger </vt:lpstr>
      <vt:lpstr>Koud water hogedrukreiniger</vt:lpstr>
      <vt:lpstr>Warm water hogedrukreiniger</vt:lpstr>
      <vt:lpstr>Voordelen warm water hogedrukreiniger </vt:lpstr>
      <vt:lpstr>Voordelen warm water hogedrukreiniger </vt:lpstr>
      <vt:lpstr>Verschillende nozzles </vt:lpstr>
      <vt:lpstr>Puntstraalnozzle of rondstraalnozzle </vt:lpstr>
      <vt:lpstr>Vlakstraal nozzle</vt:lpstr>
      <vt:lpstr>Vuilfrees </vt:lpstr>
      <vt:lpstr>Verschillende nozzles</vt:lpstr>
      <vt:lpstr>Vuilfrees</vt:lpstr>
      <vt:lpstr>Onkruid koken </vt:lpstr>
      <vt:lpstr>Onkruid koken</vt:lpstr>
      <vt:lpstr>Recyclen substraat </vt:lpstr>
      <vt:lpstr>Recyclen steenwol</vt:lpstr>
      <vt:lpstr>Afvoeren/recyclen loop folie</vt:lpstr>
      <vt:lpstr>Kosten afvoer </vt:lpstr>
      <vt:lpstr>Potplanten</vt:lpstr>
      <vt:lpstr>Goede planten bij elkaar zetten</vt:lpstr>
      <vt:lpstr>Slechte planten afvoeren</vt:lpstr>
      <vt:lpstr>Schoonmaken</vt:lpstr>
      <vt:lpstr>Onkruid verwijderen</vt:lpstr>
      <vt:lpstr>Opdrachten</vt:lpstr>
      <vt:lpstr>Opdrachten</vt:lpstr>
      <vt:lpstr>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Richard Kok</dc:creator>
  <cp:lastModifiedBy>Gé Verbeek</cp:lastModifiedBy>
  <cp:revision>39</cp:revision>
  <dcterms:created xsi:type="dcterms:W3CDTF">2013-01-09T04:53:43Z</dcterms:created>
  <dcterms:modified xsi:type="dcterms:W3CDTF">2024-02-08T12:00:47Z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0x01010015FFC6ED08921848A8381E14814EAA18</vt:lpwstr>
  </property>
</Properties>
</file>